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3"/>
  </p:notesMasterIdLst>
  <p:sldIdLst>
    <p:sldId id="288" r:id="rId2"/>
  </p:sldIdLst>
  <p:sldSz cx="10799763" cy="197993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3C307-0011-4754-AD55-6CC1627C5ECF}" v="2" dt="2019-05-01T09:27:30.4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40" d="100"/>
          <a:sy n="40" d="100"/>
        </p:scale>
        <p:origin x="792" y="-17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Reilly" userId="197069c0-74e8-4275-8dbe-04143c924f40" providerId="ADAL" clId="{4E93C307-0011-4754-AD55-6CC1627C5ECF}"/>
    <pc:docChg chg="custSel modSld">
      <pc:chgData name="Jim Reilly" userId="197069c0-74e8-4275-8dbe-04143c924f40" providerId="ADAL" clId="{4E93C307-0011-4754-AD55-6CC1627C5ECF}" dt="2019-05-01T09:27:30.463" v="1"/>
      <pc:docMkLst>
        <pc:docMk/>
      </pc:docMkLst>
      <pc:sldChg chg="addSp delSp">
        <pc:chgData name="Jim Reilly" userId="197069c0-74e8-4275-8dbe-04143c924f40" providerId="ADAL" clId="{4E93C307-0011-4754-AD55-6CC1627C5ECF}" dt="2019-05-01T09:27:30.463" v="1"/>
        <pc:sldMkLst>
          <pc:docMk/>
          <pc:sldMk cId="3488139063" sldId="288"/>
        </pc:sldMkLst>
        <pc:spChg chg="del">
          <ac:chgData name="Jim Reilly" userId="197069c0-74e8-4275-8dbe-04143c924f40" providerId="ADAL" clId="{4E93C307-0011-4754-AD55-6CC1627C5ECF}" dt="2019-05-01T09:27:26.087" v="0" actId="478"/>
          <ac:spMkLst>
            <pc:docMk/>
            <pc:sldMk cId="3488139063" sldId="288"/>
            <ac:spMk id="81" creationId="{00000000-0000-0000-0000-000000000000}"/>
          </ac:spMkLst>
        </pc:spChg>
        <pc:spChg chg="add">
          <ac:chgData name="Jim Reilly" userId="197069c0-74e8-4275-8dbe-04143c924f40" providerId="ADAL" clId="{4E93C307-0011-4754-AD55-6CC1627C5ECF}" dt="2019-05-01T09:27:30.463" v="1"/>
          <ac:spMkLst>
            <pc:docMk/>
            <pc:sldMk cId="3488139063" sldId="288"/>
            <ac:spMk id="124" creationId="{D14B14E7-7D00-4C69-B651-542D20EC181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89B20-21DF-458F-8862-73EBD19E464F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87625" y="1143000"/>
            <a:ext cx="1682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C2281-FDF5-4C6B-9508-729C5284B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31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84425" y="744538"/>
            <a:ext cx="2027238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A59F1-6762-4006-8605-AECAB93130C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884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3" y="3240303"/>
            <a:ext cx="9179799" cy="6893090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10399217"/>
            <a:ext cx="8099822" cy="4780246"/>
          </a:xfrm>
        </p:spPr>
        <p:txBody>
          <a:bodyPr/>
          <a:lstStyle>
            <a:lvl1pPr marL="0" indent="0" algn="ctr">
              <a:buNone/>
              <a:defRPr sz="2835"/>
            </a:lvl1pPr>
            <a:lvl2pPr marL="540001" indent="0" algn="ctr">
              <a:buNone/>
              <a:defRPr sz="2362"/>
            </a:lvl2pPr>
            <a:lvl3pPr marL="1080002" indent="0" algn="ctr">
              <a:buNone/>
              <a:defRPr sz="2126"/>
            </a:lvl3pPr>
            <a:lvl4pPr marL="1620004" indent="0" algn="ctr">
              <a:buNone/>
              <a:defRPr sz="1890"/>
            </a:lvl4pPr>
            <a:lvl5pPr marL="2160005" indent="0" algn="ctr">
              <a:buNone/>
              <a:defRPr sz="1890"/>
            </a:lvl5pPr>
            <a:lvl6pPr marL="2700006" indent="0" algn="ctr">
              <a:buNone/>
              <a:defRPr sz="1890"/>
            </a:lvl6pPr>
            <a:lvl7pPr marL="3240007" indent="0" algn="ctr">
              <a:buNone/>
              <a:defRPr sz="1890"/>
            </a:lvl7pPr>
            <a:lvl8pPr marL="3780007" indent="0" algn="ctr">
              <a:buNone/>
              <a:defRPr sz="1890"/>
            </a:lvl8pPr>
            <a:lvl9pPr marL="4320008" indent="0" algn="ctr">
              <a:buNone/>
              <a:defRPr sz="189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B60BF-6A7D-46A0-917C-C3B5810EE91F}" type="datetime1">
              <a:rPr lang="en-GB" smtClean="0"/>
              <a:t>01/05/2019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8838-194C-4659-863B-B2D8EB34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42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54C6-9FF0-49F3-8845-8AB140A8EAC2}" type="datetime1">
              <a:rPr lang="en-GB" smtClean="0"/>
              <a:t>01/05/2019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8838-194C-4659-863B-B2D8EB34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22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3" y="1054129"/>
            <a:ext cx="2328699" cy="1677899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1054129"/>
            <a:ext cx="6851100" cy="167789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F135-9AC9-4B18-8BF3-6EECA8151709}" type="datetime1">
              <a:rPr lang="en-GB" smtClean="0"/>
              <a:t>01/05/2019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8838-194C-4659-863B-B2D8EB34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30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B721-222F-4667-B1AF-749A64FF1E3C}" type="datetime1">
              <a:rPr lang="en-GB" smtClean="0"/>
              <a:t>01/05/2019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8838-194C-4659-863B-B2D8EB34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757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4936085"/>
            <a:ext cx="9314796" cy="8235957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13249958"/>
            <a:ext cx="9314796" cy="4331095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4000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80002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2000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6000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70000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4000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8000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2000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7B80-B8C7-42B0-8EBF-A5B3BE02A1A3}" type="datetime1">
              <a:rPr lang="en-GB" smtClean="0"/>
              <a:t>01/05/2019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8838-194C-4659-863B-B2D8EB34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14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5" y="5270647"/>
            <a:ext cx="4589899" cy="125624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1" y="5270647"/>
            <a:ext cx="4589899" cy="125624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15A4-12B9-4A18-91F4-D384A0CDDB3E}" type="datetime1">
              <a:rPr lang="en-GB" smtClean="0"/>
              <a:t>01/05/2019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8838-194C-4659-863B-B2D8EB34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78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1054138"/>
            <a:ext cx="9314796" cy="38269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3" y="4853580"/>
            <a:ext cx="4568805" cy="237866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40001" indent="0">
              <a:buNone/>
              <a:defRPr sz="2362" b="1"/>
            </a:lvl2pPr>
            <a:lvl3pPr marL="1080002" indent="0">
              <a:buNone/>
              <a:defRPr sz="2126" b="1"/>
            </a:lvl3pPr>
            <a:lvl4pPr marL="1620004" indent="0">
              <a:buNone/>
              <a:defRPr sz="1890" b="1"/>
            </a:lvl4pPr>
            <a:lvl5pPr marL="2160005" indent="0">
              <a:buNone/>
              <a:defRPr sz="1890" b="1"/>
            </a:lvl5pPr>
            <a:lvl6pPr marL="2700006" indent="0">
              <a:buNone/>
              <a:defRPr sz="1890" b="1"/>
            </a:lvl6pPr>
            <a:lvl7pPr marL="3240007" indent="0">
              <a:buNone/>
              <a:defRPr sz="1890" b="1"/>
            </a:lvl7pPr>
            <a:lvl8pPr marL="3780007" indent="0">
              <a:buNone/>
              <a:defRPr sz="1890" b="1"/>
            </a:lvl8pPr>
            <a:lvl9pPr marL="4320008" indent="0">
              <a:buNone/>
              <a:defRPr sz="189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3" y="7232244"/>
            <a:ext cx="4568805" cy="106375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4853580"/>
            <a:ext cx="4591306" cy="237866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40001" indent="0">
              <a:buNone/>
              <a:defRPr sz="2362" b="1"/>
            </a:lvl2pPr>
            <a:lvl3pPr marL="1080002" indent="0">
              <a:buNone/>
              <a:defRPr sz="2126" b="1"/>
            </a:lvl3pPr>
            <a:lvl4pPr marL="1620004" indent="0">
              <a:buNone/>
              <a:defRPr sz="1890" b="1"/>
            </a:lvl4pPr>
            <a:lvl5pPr marL="2160005" indent="0">
              <a:buNone/>
              <a:defRPr sz="1890" b="1"/>
            </a:lvl5pPr>
            <a:lvl6pPr marL="2700006" indent="0">
              <a:buNone/>
              <a:defRPr sz="1890" b="1"/>
            </a:lvl6pPr>
            <a:lvl7pPr marL="3240007" indent="0">
              <a:buNone/>
              <a:defRPr sz="1890" b="1"/>
            </a:lvl7pPr>
            <a:lvl8pPr marL="3780007" indent="0">
              <a:buNone/>
              <a:defRPr sz="1890" b="1"/>
            </a:lvl8pPr>
            <a:lvl9pPr marL="4320008" indent="0">
              <a:buNone/>
              <a:defRPr sz="189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7232244"/>
            <a:ext cx="4591306" cy="106375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5ACB-1B6C-46B1-9470-E6D357935CCB}" type="datetime1">
              <a:rPr lang="en-GB" smtClean="0"/>
              <a:t>01/05/2019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8838-194C-4659-863B-B2D8EB34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74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A80F-D35C-4824-8B46-955109DEB309}" type="datetime1">
              <a:rPr lang="en-GB" smtClean="0"/>
              <a:t>01/05/2019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8838-194C-4659-863B-B2D8EB34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77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80E7-0A5C-4C77-9D05-A5410DFAEF6A}" type="datetime1">
              <a:rPr lang="en-GB" smtClean="0"/>
              <a:t>01/05/2019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8838-194C-4659-863B-B2D8EB34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18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1319957"/>
            <a:ext cx="3483205" cy="4619837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2850737"/>
            <a:ext cx="5467380" cy="14070336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5939790"/>
            <a:ext cx="3483205" cy="11004196"/>
          </a:xfrm>
        </p:spPr>
        <p:txBody>
          <a:bodyPr/>
          <a:lstStyle>
            <a:lvl1pPr marL="0" indent="0">
              <a:buNone/>
              <a:defRPr sz="1890"/>
            </a:lvl1pPr>
            <a:lvl2pPr marL="540001" indent="0">
              <a:buNone/>
              <a:defRPr sz="1654"/>
            </a:lvl2pPr>
            <a:lvl3pPr marL="1080002" indent="0">
              <a:buNone/>
              <a:defRPr sz="1417"/>
            </a:lvl3pPr>
            <a:lvl4pPr marL="1620004" indent="0">
              <a:buNone/>
              <a:defRPr sz="1181"/>
            </a:lvl4pPr>
            <a:lvl5pPr marL="2160005" indent="0">
              <a:buNone/>
              <a:defRPr sz="1181"/>
            </a:lvl5pPr>
            <a:lvl6pPr marL="2700006" indent="0">
              <a:buNone/>
              <a:defRPr sz="1181"/>
            </a:lvl6pPr>
            <a:lvl7pPr marL="3240007" indent="0">
              <a:buNone/>
              <a:defRPr sz="1181"/>
            </a:lvl7pPr>
            <a:lvl8pPr marL="3780007" indent="0">
              <a:buNone/>
              <a:defRPr sz="1181"/>
            </a:lvl8pPr>
            <a:lvl9pPr marL="4320008" indent="0">
              <a:buNone/>
              <a:defRPr sz="118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CC5D-1612-4AF7-96AC-B6E42E5F6272}" type="datetime1">
              <a:rPr lang="en-GB" smtClean="0"/>
              <a:t>01/05/2019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8838-194C-4659-863B-B2D8EB34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84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1319957"/>
            <a:ext cx="3483205" cy="4619837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2850737"/>
            <a:ext cx="5467380" cy="14070336"/>
          </a:xfrm>
        </p:spPr>
        <p:txBody>
          <a:bodyPr anchor="t"/>
          <a:lstStyle>
            <a:lvl1pPr marL="0" indent="0">
              <a:buNone/>
              <a:defRPr sz="3780"/>
            </a:lvl1pPr>
            <a:lvl2pPr marL="540001" indent="0">
              <a:buNone/>
              <a:defRPr sz="3307"/>
            </a:lvl2pPr>
            <a:lvl3pPr marL="1080002" indent="0">
              <a:buNone/>
              <a:defRPr sz="2835"/>
            </a:lvl3pPr>
            <a:lvl4pPr marL="1620004" indent="0">
              <a:buNone/>
              <a:defRPr sz="2362"/>
            </a:lvl4pPr>
            <a:lvl5pPr marL="2160005" indent="0">
              <a:buNone/>
              <a:defRPr sz="2362"/>
            </a:lvl5pPr>
            <a:lvl6pPr marL="2700006" indent="0">
              <a:buNone/>
              <a:defRPr sz="2362"/>
            </a:lvl6pPr>
            <a:lvl7pPr marL="3240007" indent="0">
              <a:buNone/>
              <a:defRPr sz="2362"/>
            </a:lvl7pPr>
            <a:lvl8pPr marL="3780007" indent="0">
              <a:buNone/>
              <a:defRPr sz="2362"/>
            </a:lvl8pPr>
            <a:lvl9pPr marL="4320008" indent="0">
              <a:buNone/>
              <a:defRPr sz="236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5939790"/>
            <a:ext cx="3483205" cy="11004196"/>
          </a:xfrm>
        </p:spPr>
        <p:txBody>
          <a:bodyPr/>
          <a:lstStyle>
            <a:lvl1pPr marL="0" indent="0">
              <a:buNone/>
              <a:defRPr sz="1890"/>
            </a:lvl1pPr>
            <a:lvl2pPr marL="540001" indent="0">
              <a:buNone/>
              <a:defRPr sz="1654"/>
            </a:lvl2pPr>
            <a:lvl3pPr marL="1080002" indent="0">
              <a:buNone/>
              <a:defRPr sz="1417"/>
            </a:lvl3pPr>
            <a:lvl4pPr marL="1620004" indent="0">
              <a:buNone/>
              <a:defRPr sz="1181"/>
            </a:lvl4pPr>
            <a:lvl5pPr marL="2160005" indent="0">
              <a:buNone/>
              <a:defRPr sz="1181"/>
            </a:lvl5pPr>
            <a:lvl6pPr marL="2700006" indent="0">
              <a:buNone/>
              <a:defRPr sz="1181"/>
            </a:lvl6pPr>
            <a:lvl7pPr marL="3240007" indent="0">
              <a:buNone/>
              <a:defRPr sz="1181"/>
            </a:lvl7pPr>
            <a:lvl8pPr marL="3780007" indent="0">
              <a:buNone/>
              <a:defRPr sz="1181"/>
            </a:lvl8pPr>
            <a:lvl9pPr marL="4320008" indent="0">
              <a:buNone/>
              <a:defRPr sz="118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1E6F-48E5-4052-96D4-973D4AB820F0}" type="datetime1">
              <a:rPr lang="en-GB" smtClean="0"/>
              <a:t>01/05/2019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8838-194C-4659-863B-B2D8EB34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5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1054138"/>
            <a:ext cx="9314796" cy="3826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5270647"/>
            <a:ext cx="9314796" cy="12562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5" y="18351026"/>
            <a:ext cx="2429947" cy="1054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4BAED-A9B5-44C5-B850-671EDB8FF02B}" type="datetime1">
              <a:rPr lang="en-GB" smtClean="0"/>
              <a:t>01/05/2019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8351026"/>
            <a:ext cx="3644920" cy="1054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8351026"/>
            <a:ext cx="2429947" cy="1054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8838-194C-4659-863B-B2D8EB34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36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1080002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108000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10001" indent="-270000" algn="l" defTabSz="1080002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50003" indent="-270000" algn="l" defTabSz="1080002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90004" indent="-270000" algn="l" defTabSz="1080002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30005" indent="-270000" algn="l" defTabSz="1080002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70006" indent="-270000" algn="l" defTabSz="1080002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10007" indent="-270000" algn="l" defTabSz="1080002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50008" indent="-270000" algn="l" defTabSz="1080002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90010" indent="-270000" algn="l" defTabSz="1080002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0002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40001" algn="l" defTabSz="1080002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2" algn="l" defTabSz="1080002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20004" algn="l" defTabSz="1080002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60005" algn="l" defTabSz="1080002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700006" algn="l" defTabSz="1080002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40007" algn="l" defTabSz="1080002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80007" algn="l" defTabSz="1080002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20008" algn="l" defTabSz="1080002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itle 1"/>
          <p:cNvSpPr>
            <a:spLocks noGrp="1"/>
          </p:cNvSpPr>
          <p:nvPr>
            <p:ph type="title"/>
          </p:nvPr>
        </p:nvSpPr>
        <p:spPr>
          <a:xfrm>
            <a:off x="174006" y="101585"/>
            <a:ext cx="9752245" cy="705234"/>
          </a:xfrm>
        </p:spPr>
        <p:txBody>
          <a:bodyPr>
            <a:normAutofit/>
          </a:bodyPr>
          <a:lstStyle/>
          <a:p>
            <a:pPr algn="ctr"/>
            <a:r>
              <a:rPr lang="en-GB" sz="2400" b="1" u="sng" dirty="0"/>
              <a:t>Port Override Request (POR) Process</a:t>
            </a:r>
            <a:endParaRPr lang="en-US" sz="2400" b="1" u="sng" dirty="0"/>
          </a:p>
        </p:txBody>
      </p:sp>
      <p:cxnSp>
        <p:nvCxnSpPr>
          <p:cNvPr id="157" name="Straight Connector 156"/>
          <p:cNvCxnSpPr>
            <a:stCxn id="287" idx="0"/>
            <a:endCxn id="110" idx="0"/>
          </p:cNvCxnSpPr>
          <p:nvPr/>
        </p:nvCxnSpPr>
        <p:spPr bwMode="auto">
          <a:xfrm flipH="1">
            <a:off x="859502" y="1023131"/>
            <a:ext cx="81" cy="14204888"/>
          </a:xfrm>
          <a:prstGeom prst="line">
            <a:avLst/>
          </a:prstGeom>
          <a:solidFill>
            <a:schemeClr val="bg1"/>
          </a:solidFill>
          <a:ln w="63500" cap="flat" cmpd="dbl" algn="ctr">
            <a:solidFill>
              <a:srgbClr val="642566"/>
            </a:solidFill>
            <a:prstDash val="solid"/>
            <a:round/>
            <a:headEnd type="none" w="med" len="med"/>
            <a:tailEnd type="none" w="lg" len="med"/>
          </a:ln>
          <a:effectLst/>
        </p:spPr>
      </p:cxnSp>
      <p:cxnSp>
        <p:nvCxnSpPr>
          <p:cNvPr id="158" name="Straight Connector 157"/>
          <p:cNvCxnSpPr>
            <a:stCxn id="288" idx="0"/>
            <a:endCxn id="111" idx="0"/>
          </p:cNvCxnSpPr>
          <p:nvPr/>
        </p:nvCxnSpPr>
        <p:spPr bwMode="auto">
          <a:xfrm flipH="1">
            <a:off x="2218685" y="1023131"/>
            <a:ext cx="81" cy="14204888"/>
          </a:xfrm>
          <a:prstGeom prst="line">
            <a:avLst/>
          </a:prstGeom>
          <a:solidFill>
            <a:schemeClr val="bg1"/>
          </a:solidFill>
          <a:ln w="63500" cap="flat" cmpd="dbl" algn="ctr">
            <a:solidFill>
              <a:schemeClr val="accent2"/>
            </a:solidFill>
            <a:prstDash val="solid"/>
            <a:round/>
            <a:headEnd type="none" w="med" len="med"/>
            <a:tailEnd type="none" w="lg" len="med"/>
          </a:ln>
          <a:effectLst/>
        </p:spPr>
      </p:cxnSp>
      <p:cxnSp>
        <p:nvCxnSpPr>
          <p:cNvPr id="165" name="Straight Connector 164"/>
          <p:cNvCxnSpPr>
            <a:stCxn id="289" idx="0"/>
            <a:endCxn id="112" idx="0"/>
          </p:cNvCxnSpPr>
          <p:nvPr/>
        </p:nvCxnSpPr>
        <p:spPr bwMode="auto">
          <a:xfrm flipH="1">
            <a:off x="3633519" y="1023131"/>
            <a:ext cx="81" cy="14204888"/>
          </a:xfrm>
          <a:prstGeom prst="line">
            <a:avLst/>
          </a:prstGeom>
          <a:solidFill>
            <a:schemeClr val="bg1"/>
          </a:solidFill>
          <a:ln w="63500" cap="flat" cmpd="dbl" algn="ctr">
            <a:solidFill>
              <a:srgbClr val="E65767"/>
            </a:solidFill>
            <a:prstDash val="solid"/>
            <a:round/>
            <a:headEnd type="none" w="med" len="med"/>
            <a:tailEnd type="none" w="lg" len="med"/>
          </a:ln>
          <a:effectLst/>
        </p:spPr>
      </p:cxnSp>
      <p:cxnSp>
        <p:nvCxnSpPr>
          <p:cNvPr id="166" name="Straight Connector 165"/>
          <p:cNvCxnSpPr>
            <a:stCxn id="292" idx="0"/>
            <a:endCxn id="115" idx="0"/>
          </p:cNvCxnSpPr>
          <p:nvPr/>
        </p:nvCxnSpPr>
        <p:spPr bwMode="auto">
          <a:xfrm flipH="1">
            <a:off x="5076509" y="1023131"/>
            <a:ext cx="81" cy="14204888"/>
          </a:xfrm>
          <a:prstGeom prst="line">
            <a:avLst/>
          </a:prstGeom>
          <a:solidFill>
            <a:schemeClr val="bg1"/>
          </a:solidFill>
          <a:ln w="63500" cap="flat" cmpd="dbl" algn="ctr">
            <a:solidFill>
              <a:srgbClr val="F7941D"/>
            </a:solidFill>
            <a:prstDash val="solid"/>
            <a:round/>
            <a:headEnd type="none" w="med" len="med"/>
            <a:tailEnd type="none" w="lg" len="med"/>
          </a:ln>
          <a:effectLst/>
        </p:spPr>
      </p:cxnSp>
      <p:cxnSp>
        <p:nvCxnSpPr>
          <p:cNvPr id="168" name="Straight Connector 167"/>
          <p:cNvCxnSpPr>
            <a:stCxn id="290" idx="0"/>
            <a:endCxn id="113" idx="0"/>
          </p:cNvCxnSpPr>
          <p:nvPr/>
        </p:nvCxnSpPr>
        <p:spPr bwMode="auto">
          <a:xfrm flipH="1">
            <a:off x="6506781" y="1023131"/>
            <a:ext cx="81" cy="14204888"/>
          </a:xfrm>
          <a:prstGeom prst="line">
            <a:avLst/>
          </a:prstGeom>
          <a:solidFill>
            <a:schemeClr val="bg1"/>
          </a:solidFill>
          <a:ln w="63500" cap="flat" cmpd="dbl" algn="ctr">
            <a:solidFill>
              <a:srgbClr val="00ABBD"/>
            </a:solidFill>
            <a:prstDash val="solid"/>
            <a:round/>
            <a:headEnd type="none" w="med" len="med"/>
            <a:tailEnd type="none" w="lg" len="med"/>
          </a:ln>
          <a:effectLst/>
        </p:spPr>
      </p:cxnSp>
      <p:cxnSp>
        <p:nvCxnSpPr>
          <p:cNvPr id="177" name="Straight Connector 176"/>
          <p:cNvCxnSpPr>
            <a:cxnSpLocks/>
            <a:stCxn id="291" idx="0"/>
            <a:endCxn id="123" idx="0"/>
          </p:cNvCxnSpPr>
          <p:nvPr/>
        </p:nvCxnSpPr>
        <p:spPr bwMode="auto">
          <a:xfrm flipH="1">
            <a:off x="7889741" y="1023131"/>
            <a:ext cx="81" cy="14167631"/>
          </a:xfrm>
          <a:prstGeom prst="line">
            <a:avLst/>
          </a:prstGeom>
          <a:solidFill>
            <a:schemeClr val="bg1"/>
          </a:solidFill>
          <a:ln w="63500" cap="flat" cmpd="dbl" algn="ctr">
            <a:solidFill>
              <a:srgbClr val="642566"/>
            </a:solidFill>
            <a:prstDash val="solid"/>
            <a:round/>
            <a:headEnd type="none" w="med" len="med"/>
            <a:tailEnd type="none" w="lg" len="med"/>
          </a:ln>
          <a:effectLst/>
        </p:spPr>
      </p:cxnSp>
      <p:sp>
        <p:nvSpPr>
          <p:cNvPr id="287" name="Rectangle 2"/>
          <p:cNvSpPr>
            <a:spLocks noChangeArrowheads="1"/>
          </p:cNvSpPr>
          <p:nvPr/>
        </p:nvSpPr>
        <p:spPr bwMode="gray">
          <a:xfrm>
            <a:off x="306499" y="1023131"/>
            <a:ext cx="1106167" cy="35485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Customer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88" name="Rectangle 3"/>
          <p:cNvSpPr>
            <a:spLocks noChangeArrowheads="1"/>
          </p:cNvSpPr>
          <p:nvPr/>
        </p:nvSpPr>
        <p:spPr bwMode="gray">
          <a:xfrm>
            <a:off x="1693268" y="1023131"/>
            <a:ext cx="1050996" cy="35485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sz="1200" b="1" dirty="0"/>
              <a:t>GP</a:t>
            </a:r>
          </a:p>
        </p:txBody>
      </p:sp>
      <p:sp>
        <p:nvSpPr>
          <p:cNvPr id="289" name="Rectangle 17"/>
          <p:cNvSpPr>
            <a:spLocks noChangeArrowheads="1"/>
          </p:cNvSpPr>
          <p:nvPr/>
        </p:nvSpPr>
        <p:spPr bwMode="gray">
          <a:xfrm>
            <a:off x="3079137" y="1023131"/>
            <a:ext cx="1108925" cy="35485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GCP</a:t>
            </a:r>
          </a:p>
        </p:txBody>
      </p:sp>
      <p:sp>
        <p:nvSpPr>
          <p:cNvPr id="290" name="Rectangle 3"/>
          <p:cNvSpPr>
            <a:spLocks noChangeArrowheads="1"/>
          </p:cNvSpPr>
          <p:nvPr/>
        </p:nvSpPr>
        <p:spPr bwMode="gray">
          <a:xfrm>
            <a:off x="5981364" y="1023131"/>
            <a:ext cx="1050996" cy="354858"/>
          </a:xfrm>
          <a:prstGeom prst="rect">
            <a:avLst/>
          </a:prstGeom>
          <a:solidFill>
            <a:srgbClr val="00ABBD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LCP</a:t>
            </a:r>
          </a:p>
        </p:txBody>
      </p:sp>
      <p:sp>
        <p:nvSpPr>
          <p:cNvPr id="291" name="Rectangle 2"/>
          <p:cNvSpPr>
            <a:spLocks noChangeArrowheads="1"/>
          </p:cNvSpPr>
          <p:nvPr/>
        </p:nvSpPr>
        <p:spPr bwMode="gray">
          <a:xfrm>
            <a:off x="7336738" y="1023131"/>
            <a:ext cx="1106167" cy="393194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EAP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92" name="Rectangle 19"/>
          <p:cNvSpPr>
            <a:spLocks noChangeArrowheads="1"/>
          </p:cNvSpPr>
          <p:nvPr/>
        </p:nvSpPr>
        <p:spPr bwMode="gray">
          <a:xfrm>
            <a:off x="4552471" y="1023131"/>
            <a:ext cx="1048237" cy="35485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sz="1200" b="1" dirty="0"/>
              <a:t>LP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5114189" y="3311562"/>
            <a:ext cx="1303968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</a:rPr>
              <a:t>LCP &amp; LP  allowed &lt;5WD to resolve issue &amp; accept NPOR</a:t>
            </a:r>
          </a:p>
        </p:txBody>
      </p:sp>
      <p:sp>
        <p:nvSpPr>
          <p:cNvPr id="194" name="Oval 193"/>
          <p:cNvSpPr/>
          <p:nvPr/>
        </p:nvSpPr>
        <p:spPr bwMode="auto">
          <a:xfrm>
            <a:off x="4895459" y="3337898"/>
            <a:ext cx="311797" cy="40517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35994" tIns="35994" rIns="35994" bIns="3599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50370" y="1388510"/>
            <a:ext cx="10648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000000"/>
                </a:solidFill>
              </a:rPr>
              <a:t>EU requests Port Override</a:t>
            </a:r>
          </a:p>
        </p:txBody>
      </p:sp>
      <p:cxnSp>
        <p:nvCxnSpPr>
          <p:cNvPr id="43" name="Straight Arrow Connector 42"/>
          <p:cNvCxnSpPr>
            <a:cxnSpLocks/>
            <a:stCxn id="44" idx="6"/>
          </p:cNvCxnSpPr>
          <p:nvPr/>
        </p:nvCxnSpPr>
        <p:spPr bwMode="auto">
          <a:xfrm flipV="1">
            <a:off x="1008946" y="1725728"/>
            <a:ext cx="1165335" cy="10736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Oval 43"/>
          <p:cNvSpPr/>
          <p:nvPr/>
        </p:nvSpPr>
        <p:spPr bwMode="auto">
          <a:xfrm>
            <a:off x="697150" y="1520814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577783" y="4065370"/>
            <a:ext cx="1723505" cy="5847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</a:rPr>
              <a:t>LCP resolves issue and sends NPOR Acceptance</a:t>
            </a:r>
          </a:p>
          <a:p>
            <a:pPr algn="ctr"/>
            <a:r>
              <a:rPr lang="en-GB" sz="800" dirty="0">
                <a:solidFill>
                  <a:srgbClr val="000000"/>
                </a:solidFill>
              </a:rPr>
              <a:t>POR not required</a:t>
            </a:r>
          </a:p>
          <a:p>
            <a:pPr algn="ctr"/>
            <a:r>
              <a:rPr lang="en-GB" sz="800" dirty="0">
                <a:solidFill>
                  <a:srgbClr val="000000"/>
                </a:solidFill>
              </a:rPr>
              <a:t>BAU process applies</a:t>
            </a:r>
          </a:p>
        </p:txBody>
      </p:sp>
      <p:sp>
        <p:nvSpPr>
          <p:cNvPr id="68" name="Oval 67"/>
          <p:cNvSpPr/>
          <p:nvPr/>
        </p:nvSpPr>
        <p:spPr bwMode="auto">
          <a:xfrm>
            <a:off x="3462162" y="2380164"/>
            <a:ext cx="304424" cy="432171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</a:rPr>
              <a:t>3</a:t>
            </a:r>
            <a:endParaRPr lang="en-GB" sz="1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242338" y="2130258"/>
            <a:ext cx="3131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b="1" u="sng" dirty="0">
                <a:solidFill>
                  <a:srgbClr val="FF0000"/>
                </a:solidFill>
              </a:rPr>
              <a:t>Stage 1</a:t>
            </a:r>
          </a:p>
          <a:p>
            <a:pPr algn="ctr"/>
            <a:r>
              <a:rPr lang="en-GB" sz="800" b="1" u="sng" dirty="0">
                <a:solidFill>
                  <a:srgbClr val="FF0000"/>
                </a:solidFill>
              </a:rPr>
              <a:t>POR Alert</a:t>
            </a:r>
          </a:p>
          <a:p>
            <a:pPr algn="ctr"/>
            <a:r>
              <a:rPr lang="en-GB" sz="800" b="1" dirty="0">
                <a:solidFill>
                  <a:srgbClr val="000000"/>
                </a:solidFill>
              </a:rPr>
              <a:t>GCP sends POR Alert email to LCP</a:t>
            </a:r>
          </a:p>
        </p:txBody>
      </p:sp>
      <p:cxnSp>
        <p:nvCxnSpPr>
          <p:cNvPr id="73" name="Straight Arrow Connector 72"/>
          <p:cNvCxnSpPr>
            <a:cxnSpLocks/>
          </p:cNvCxnSpPr>
          <p:nvPr/>
        </p:nvCxnSpPr>
        <p:spPr bwMode="auto">
          <a:xfrm flipV="1">
            <a:off x="990777" y="6587785"/>
            <a:ext cx="8170126" cy="12007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74" name="Oval 73"/>
          <p:cNvSpPr/>
          <p:nvPr/>
        </p:nvSpPr>
        <p:spPr bwMode="auto">
          <a:xfrm>
            <a:off x="678980" y="6376327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8</a:t>
            </a:r>
          </a:p>
        </p:txBody>
      </p:sp>
      <p:sp>
        <p:nvSpPr>
          <p:cNvPr id="76" name="Rectangle 75"/>
          <p:cNvSpPr/>
          <p:nvPr/>
        </p:nvSpPr>
        <p:spPr>
          <a:xfrm>
            <a:off x="970704" y="6219609"/>
            <a:ext cx="18512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800" b="1" dirty="0">
                <a:solidFill>
                  <a:srgbClr val="000000"/>
                </a:solidFill>
              </a:rPr>
              <a:t>EU registers complaint with Ofcom</a:t>
            </a:r>
          </a:p>
          <a:p>
            <a:pPr lvl="0"/>
            <a:r>
              <a:rPr lang="en-GB" sz="800" b="1" dirty="0">
                <a:solidFill>
                  <a:srgbClr val="000000"/>
                </a:solidFill>
              </a:rPr>
              <a:t>EU obtains </a:t>
            </a:r>
            <a:r>
              <a:rPr lang="en-GB" sz="800" b="1" u="sng" dirty="0">
                <a:solidFill>
                  <a:srgbClr val="00B050"/>
                </a:solidFill>
              </a:rPr>
              <a:t>Ofcom complaint ref no</a:t>
            </a:r>
            <a:r>
              <a:rPr lang="en-GB" sz="800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77" name="Oval 76"/>
          <p:cNvSpPr/>
          <p:nvPr/>
        </p:nvSpPr>
        <p:spPr bwMode="auto">
          <a:xfrm>
            <a:off x="6339035" y="12514334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16</a:t>
            </a:r>
          </a:p>
        </p:txBody>
      </p:sp>
      <p:sp>
        <p:nvSpPr>
          <p:cNvPr id="78" name="Oval 77"/>
          <p:cNvSpPr/>
          <p:nvPr/>
        </p:nvSpPr>
        <p:spPr bwMode="auto">
          <a:xfrm>
            <a:off x="3465114" y="12523968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16</a:t>
            </a:r>
          </a:p>
        </p:txBody>
      </p:sp>
      <p:cxnSp>
        <p:nvCxnSpPr>
          <p:cNvPr id="80" name="Straight Arrow Connector 79"/>
          <p:cNvCxnSpPr>
            <a:stCxn id="78" idx="6"/>
            <a:endCxn id="77" idx="2"/>
          </p:cNvCxnSpPr>
          <p:nvPr/>
        </p:nvCxnSpPr>
        <p:spPr bwMode="auto">
          <a:xfrm flipV="1">
            <a:off x="3776911" y="12729984"/>
            <a:ext cx="2562125" cy="9634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6497832" y="10358340"/>
            <a:ext cx="13148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" b="1" u="sng" dirty="0"/>
              <a:t>EAP sends POR Acceptance to GCP</a:t>
            </a:r>
          </a:p>
        </p:txBody>
      </p:sp>
      <p:sp>
        <p:nvSpPr>
          <p:cNvPr id="84" name="Oval 83"/>
          <p:cNvSpPr/>
          <p:nvPr/>
        </p:nvSpPr>
        <p:spPr bwMode="auto">
          <a:xfrm>
            <a:off x="7758514" y="10492857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13</a:t>
            </a:r>
          </a:p>
        </p:txBody>
      </p:sp>
      <p:sp>
        <p:nvSpPr>
          <p:cNvPr id="88" name="Oval 87"/>
          <p:cNvSpPr/>
          <p:nvPr/>
        </p:nvSpPr>
        <p:spPr bwMode="auto">
          <a:xfrm>
            <a:off x="3414077" y="10495963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13</a:t>
            </a:r>
          </a:p>
        </p:txBody>
      </p:sp>
      <p:cxnSp>
        <p:nvCxnSpPr>
          <p:cNvPr id="89" name="Straight Arrow Connector 88"/>
          <p:cNvCxnSpPr>
            <a:stCxn id="88" idx="6"/>
            <a:endCxn id="84" idx="2"/>
          </p:cNvCxnSpPr>
          <p:nvPr/>
        </p:nvCxnSpPr>
        <p:spPr bwMode="auto">
          <a:xfrm flipV="1">
            <a:off x="3725874" y="10708507"/>
            <a:ext cx="4032640" cy="3106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3" name="Straight Arrow Connector 92"/>
          <p:cNvCxnSpPr>
            <a:cxnSpLocks/>
          </p:cNvCxnSpPr>
          <p:nvPr/>
        </p:nvCxnSpPr>
        <p:spPr bwMode="auto">
          <a:xfrm flipV="1">
            <a:off x="3788908" y="8322238"/>
            <a:ext cx="4076209" cy="17792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0" name="Rectangle 2"/>
          <p:cNvSpPr>
            <a:spLocks noChangeArrowheads="1"/>
          </p:cNvSpPr>
          <p:nvPr/>
        </p:nvSpPr>
        <p:spPr bwMode="gray">
          <a:xfrm>
            <a:off x="306418" y="15228019"/>
            <a:ext cx="1106167" cy="35485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Customer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11" name="Rectangle 3"/>
          <p:cNvSpPr>
            <a:spLocks noChangeArrowheads="1"/>
          </p:cNvSpPr>
          <p:nvPr/>
        </p:nvSpPr>
        <p:spPr bwMode="gray">
          <a:xfrm>
            <a:off x="1693187" y="15228019"/>
            <a:ext cx="1050996" cy="35485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sz="1200" b="1" dirty="0"/>
              <a:t>GP</a:t>
            </a:r>
          </a:p>
        </p:txBody>
      </p:sp>
      <p:sp>
        <p:nvSpPr>
          <p:cNvPr id="112" name="Rectangle 17"/>
          <p:cNvSpPr>
            <a:spLocks noChangeArrowheads="1"/>
          </p:cNvSpPr>
          <p:nvPr/>
        </p:nvSpPr>
        <p:spPr bwMode="gray">
          <a:xfrm>
            <a:off x="3079056" y="15228019"/>
            <a:ext cx="1108925" cy="35485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GCP</a:t>
            </a:r>
          </a:p>
        </p:txBody>
      </p:sp>
      <p:sp>
        <p:nvSpPr>
          <p:cNvPr id="113" name="Rectangle 3"/>
          <p:cNvSpPr>
            <a:spLocks noChangeArrowheads="1"/>
          </p:cNvSpPr>
          <p:nvPr/>
        </p:nvSpPr>
        <p:spPr bwMode="gray">
          <a:xfrm>
            <a:off x="5981283" y="15228019"/>
            <a:ext cx="1050996" cy="354858"/>
          </a:xfrm>
          <a:prstGeom prst="rect">
            <a:avLst/>
          </a:prstGeom>
          <a:solidFill>
            <a:srgbClr val="00ABBD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LCP</a:t>
            </a:r>
          </a:p>
        </p:txBody>
      </p:sp>
      <p:sp>
        <p:nvSpPr>
          <p:cNvPr id="115" name="Rectangle 19"/>
          <p:cNvSpPr>
            <a:spLocks noChangeArrowheads="1"/>
          </p:cNvSpPr>
          <p:nvPr/>
        </p:nvSpPr>
        <p:spPr bwMode="gray">
          <a:xfrm>
            <a:off x="4552390" y="15228019"/>
            <a:ext cx="1048237" cy="35485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US" sz="1200" b="1" dirty="0"/>
              <a:t>LP</a:t>
            </a:r>
          </a:p>
        </p:txBody>
      </p:sp>
      <p:sp>
        <p:nvSpPr>
          <p:cNvPr id="123" name="Rectangle 2"/>
          <p:cNvSpPr>
            <a:spLocks noChangeArrowheads="1"/>
          </p:cNvSpPr>
          <p:nvPr/>
        </p:nvSpPr>
        <p:spPr bwMode="gray">
          <a:xfrm>
            <a:off x="7336657" y="15190762"/>
            <a:ext cx="1106167" cy="393194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EAP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5389599" y="4101548"/>
            <a:ext cx="298857" cy="512555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</a:rPr>
              <a:t>6a</a:t>
            </a:r>
            <a:endParaRPr lang="en-GB" sz="1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241519" y="1922863"/>
            <a:ext cx="1329705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000000"/>
                </a:solidFill>
              </a:rPr>
              <a:t>GP &amp; GCP joint decision taken to proceed</a:t>
            </a:r>
          </a:p>
        </p:txBody>
      </p:sp>
      <p:sp>
        <p:nvSpPr>
          <p:cNvPr id="106" name="Oval 105"/>
          <p:cNvSpPr/>
          <p:nvPr/>
        </p:nvSpPr>
        <p:spPr bwMode="auto">
          <a:xfrm>
            <a:off x="2055221" y="1889141"/>
            <a:ext cx="302473" cy="40599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</a:rPr>
              <a:t>2</a:t>
            </a:r>
            <a:endParaRPr lang="en-GB" sz="1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C2A4C4E1-F9D4-49B7-BBF8-D092C3FDE607}"/>
              </a:ext>
            </a:extLst>
          </p:cNvPr>
          <p:cNvSpPr/>
          <p:nvPr/>
        </p:nvSpPr>
        <p:spPr bwMode="auto">
          <a:xfrm>
            <a:off x="3476537" y="1909846"/>
            <a:ext cx="280859" cy="35344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</a:rPr>
              <a:t>2</a:t>
            </a:r>
            <a:endParaRPr lang="en-GB" sz="1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1ABEBA9-2A7A-422E-975C-B32A17274D6E}"/>
              </a:ext>
            </a:extLst>
          </p:cNvPr>
          <p:cNvCxnSpPr>
            <a:stCxn id="103" idx="0"/>
            <a:endCxn id="104" idx="0"/>
          </p:cNvCxnSpPr>
          <p:nvPr/>
        </p:nvCxnSpPr>
        <p:spPr bwMode="auto">
          <a:xfrm flipH="1">
            <a:off x="9185527" y="1034856"/>
            <a:ext cx="81" cy="14159816"/>
          </a:xfrm>
          <a:prstGeom prst="line">
            <a:avLst/>
          </a:prstGeom>
          <a:solidFill>
            <a:schemeClr val="bg1"/>
          </a:solidFill>
          <a:ln w="63500" cap="flat" cmpd="dbl" algn="ctr">
            <a:solidFill>
              <a:srgbClr val="FF0000"/>
            </a:solidFill>
            <a:prstDash val="solid"/>
            <a:round/>
            <a:headEnd type="none" w="med" len="med"/>
            <a:tailEnd type="none" w="lg" len="med"/>
          </a:ln>
          <a:effectLst/>
        </p:spPr>
      </p:cxnSp>
      <p:sp>
        <p:nvSpPr>
          <p:cNvPr id="103" name="Rectangle 2">
            <a:extLst>
              <a:ext uri="{FF2B5EF4-FFF2-40B4-BE49-F238E27FC236}">
                <a16:creationId xmlns:a16="http://schemas.microsoft.com/office/drawing/2014/main" id="{2834F9C1-5135-4754-829E-44F461125B87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32524" y="1034856"/>
            <a:ext cx="1106167" cy="39319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Ofcom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4" name="Rectangle 2">
            <a:extLst>
              <a:ext uri="{FF2B5EF4-FFF2-40B4-BE49-F238E27FC236}">
                <a16:creationId xmlns:a16="http://schemas.microsoft.com/office/drawing/2014/main" id="{D8691413-1B96-4AD8-B2DE-0387C871C85C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32443" y="15194672"/>
            <a:ext cx="1106167" cy="39319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Ofcom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C8BC8FAC-4328-4075-A73A-9F33F4D20D9E}"/>
              </a:ext>
            </a:extLst>
          </p:cNvPr>
          <p:cNvCxnSpPr>
            <a:cxnSpLocks/>
          </p:cNvCxnSpPr>
          <p:nvPr/>
        </p:nvCxnSpPr>
        <p:spPr bwMode="auto">
          <a:xfrm>
            <a:off x="3767920" y="2600219"/>
            <a:ext cx="2765253" cy="372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9" name="Oval 108">
            <a:extLst>
              <a:ext uri="{FF2B5EF4-FFF2-40B4-BE49-F238E27FC236}">
                <a16:creationId xmlns:a16="http://schemas.microsoft.com/office/drawing/2014/main" id="{FA6EAE26-94FE-4C8C-9B68-9000BB124036}"/>
              </a:ext>
            </a:extLst>
          </p:cNvPr>
          <p:cNvSpPr/>
          <p:nvPr/>
        </p:nvSpPr>
        <p:spPr bwMode="auto">
          <a:xfrm>
            <a:off x="6345891" y="3336126"/>
            <a:ext cx="311797" cy="40517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35994" tIns="35994" rIns="35994" bIns="3599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39CB713-8C24-47CB-BA91-91EA374378D9}"/>
              </a:ext>
            </a:extLst>
          </p:cNvPr>
          <p:cNvSpPr txBox="1"/>
          <p:nvPr/>
        </p:nvSpPr>
        <p:spPr>
          <a:xfrm>
            <a:off x="2203645" y="5226460"/>
            <a:ext cx="1417368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>
                <a:solidFill>
                  <a:srgbClr val="FF0000"/>
                </a:solidFill>
              </a:rPr>
              <a:t>Stage </a:t>
            </a:r>
            <a:r>
              <a:rPr lang="en-GB" sz="800" b="1" dirty="0">
                <a:solidFill>
                  <a:srgbClr val="FF0000"/>
                </a:solidFill>
              </a:rPr>
              <a:t>2 </a:t>
            </a:r>
          </a:p>
          <a:p>
            <a:pPr algn="ctr"/>
            <a:r>
              <a:rPr lang="en-GB" sz="800" b="1" u="sng" dirty="0">
                <a:solidFill>
                  <a:srgbClr val="FF0000"/>
                </a:solidFill>
              </a:rPr>
              <a:t>POR Trigger</a:t>
            </a:r>
          </a:p>
          <a:p>
            <a:pPr algn="ctr"/>
            <a:r>
              <a:rPr lang="en-GB" sz="800" dirty="0">
                <a:solidFill>
                  <a:srgbClr val="000000"/>
                </a:solidFill>
              </a:rPr>
              <a:t>No resolution forthcoming from LCP </a:t>
            </a:r>
          </a:p>
          <a:p>
            <a:pPr algn="ctr"/>
            <a:r>
              <a:rPr lang="en-GB" sz="800" dirty="0">
                <a:solidFill>
                  <a:srgbClr val="000000"/>
                </a:solidFill>
              </a:rPr>
              <a:t>GP invites EU to register Ofcom complaint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F310C2F2-DD5D-422D-94D7-AD9209625142}"/>
              </a:ext>
            </a:extLst>
          </p:cNvPr>
          <p:cNvSpPr/>
          <p:nvPr/>
        </p:nvSpPr>
        <p:spPr bwMode="auto">
          <a:xfrm>
            <a:off x="1959535" y="5394182"/>
            <a:ext cx="295036" cy="358871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6A4ABFBA-CEA4-445E-B819-96C534AC7931}"/>
              </a:ext>
            </a:extLst>
          </p:cNvPr>
          <p:cNvCxnSpPr>
            <a:cxnSpLocks/>
          </p:cNvCxnSpPr>
          <p:nvPr/>
        </p:nvCxnSpPr>
        <p:spPr bwMode="auto">
          <a:xfrm flipV="1">
            <a:off x="3756609" y="7003053"/>
            <a:ext cx="4108508" cy="14741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18" name="Oval 117">
            <a:extLst>
              <a:ext uri="{FF2B5EF4-FFF2-40B4-BE49-F238E27FC236}">
                <a16:creationId xmlns:a16="http://schemas.microsoft.com/office/drawing/2014/main" id="{E3930500-1598-4E52-BCB5-6CFC1B825301}"/>
              </a:ext>
            </a:extLst>
          </p:cNvPr>
          <p:cNvSpPr/>
          <p:nvPr/>
        </p:nvSpPr>
        <p:spPr bwMode="auto">
          <a:xfrm>
            <a:off x="3444812" y="6794327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B6A3642-0243-40EE-AAB1-70324421362F}"/>
              </a:ext>
            </a:extLst>
          </p:cNvPr>
          <p:cNvSpPr/>
          <p:nvPr/>
        </p:nvSpPr>
        <p:spPr>
          <a:xfrm>
            <a:off x="3780331" y="6763350"/>
            <a:ext cx="201875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800" b="1" dirty="0">
                <a:solidFill>
                  <a:srgbClr val="000000"/>
                </a:solidFill>
              </a:rPr>
              <a:t>GCP obtains </a:t>
            </a:r>
            <a:r>
              <a:rPr lang="en-GB" sz="800" b="1" u="sng" dirty="0">
                <a:solidFill>
                  <a:srgbClr val="00B050"/>
                </a:solidFill>
              </a:rPr>
              <a:t>POR ref no</a:t>
            </a:r>
            <a:r>
              <a:rPr lang="en-GB" sz="800" b="1" dirty="0">
                <a:solidFill>
                  <a:srgbClr val="000000"/>
                </a:solidFill>
              </a:rPr>
              <a:t>. from OTA/EAP.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7D9F989-5091-4A51-AE92-9E6940E60ABC}"/>
              </a:ext>
            </a:extLst>
          </p:cNvPr>
          <p:cNvSpPr txBox="1"/>
          <p:nvPr/>
        </p:nvSpPr>
        <p:spPr>
          <a:xfrm>
            <a:off x="2228553" y="7461019"/>
            <a:ext cx="1329705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>
                <a:solidFill>
                  <a:srgbClr val="FF0000"/>
                </a:solidFill>
              </a:rPr>
              <a:t>Stage 3</a:t>
            </a:r>
          </a:p>
          <a:p>
            <a:pPr algn="ctr"/>
            <a:r>
              <a:rPr lang="en-GB" sz="800" b="1" u="sng" dirty="0">
                <a:solidFill>
                  <a:srgbClr val="FF0000"/>
                </a:solidFill>
              </a:rPr>
              <a:t>POR  Evidence </a:t>
            </a:r>
          </a:p>
          <a:p>
            <a:pPr algn="ctr"/>
            <a:r>
              <a:rPr lang="en-GB" sz="800" dirty="0">
                <a:solidFill>
                  <a:srgbClr val="000000"/>
                </a:solidFill>
              </a:rPr>
              <a:t>GP &amp; GCP collate evidence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CD71967C-33F1-47F1-90FD-AE8491885973}"/>
              </a:ext>
            </a:extLst>
          </p:cNvPr>
          <p:cNvSpPr/>
          <p:nvPr/>
        </p:nvSpPr>
        <p:spPr bwMode="auto">
          <a:xfrm>
            <a:off x="2013501" y="7464546"/>
            <a:ext cx="306081" cy="49214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10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DFF880C3-31C4-4F07-9B86-F8A8831BB289}"/>
              </a:ext>
            </a:extLst>
          </p:cNvPr>
          <p:cNvSpPr/>
          <p:nvPr/>
        </p:nvSpPr>
        <p:spPr bwMode="auto">
          <a:xfrm>
            <a:off x="3479127" y="7470651"/>
            <a:ext cx="295589" cy="44490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10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FE741804-20F1-4885-9E78-68A231C5C427}"/>
              </a:ext>
            </a:extLst>
          </p:cNvPr>
          <p:cNvSpPr/>
          <p:nvPr/>
        </p:nvSpPr>
        <p:spPr bwMode="auto">
          <a:xfrm>
            <a:off x="3463275" y="8147716"/>
            <a:ext cx="319256" cy="41655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11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7D53A65-5121-4FBF-B79B-F4C659622AB7}"/>
              </a:ext>
            </a:extLst>
          </p:cNvPr>
          <p:cNvSpPr/>
          <p:nvPr/>
        </p:nvSpPr>
        <p:spPr>
          <a:xfrm>
            <a:off x="3749409" y="7979205"/>
            <a:ext cx="18512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b="1" u="sng" dirty="0">
                <a:solidFill>
                  <a:srgbClr val="FF0000"/>
                </a:solidFill>
              </a:rPr>
              <a:t>Stage 4 </a:t>
            </a:r>
          </a:p>
          <a:p>
            <a:pPr algn="ctr"/>
            <a:r>
              <a:rPr lang="en-GB" sz="800" b="1" u="sng" dirty="0">
                <a:solidFill>
                  <a:srgbClr val="FF0000"/>
                </a:solidFill>
              </a:rPr>
              <a:t>POR  Pack submitted to EAP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A7895CBD-8E46-4EB5-94A7-769375FA7249}"/>
              </a:ext>
            </a:extLst>
          </p:cNvPr>
          <p:cNvSpPr/>
          <p:nvPr/>
        </p:nvSpPr>
        <p:spPr bwMode="auto">
          <a:xfrm>
            <a:off x="3439906" y="5428598"/>
            <a:ext cx="295036" cy="358871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6FD5FB83-90BB-4CEA-B874-C7DF140A1858}"/>
              </a:ext>
            </a:extLst>
          </p:cNvPr>
          <p:cNvSpPr txBox="1"/>
          <p:nvPr/>
        </p:nvSpPr>
        <p:spPr>
          <a:xfrm>
            <a:off x="6971764" y="9533450"/>
            <a:ext cx="1605498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>
                <a:solidFill>
                  <a:srgbClr val="FF0000"/>
                </a:solidFill>
              </a:rPr>
              <a:t>Stage 5 – POR EAP </a:t>
            </a:r>
          </a:p>
          <a:p>
            <a:pPr algn="ctr"/>
            <a:r>
              <a:rPr lang="en-GB" sz="800" dirty="0">
                <a:solidFill>
                  <a:srgbClr val="000000"/>
                </a:solidFill>
              </a:rPr>
              <a:t>EAP convened by OTA</a:t>
            </a:r>
          </a:p>
          <a:p>
            <a:pPr algn="ctr"/>
            <a:r>
              <a:rPr lang="en-GB" sz="800" dirty="0">
                <a:solidFill>
                  <a:srgbClr val="000000"/>
                </a:solidFill>
              </a:rPr>
              <a:t>EAP Review POR evidence</a:t>
            </a:r>
          </a:p>
          <a:p>
            <a:pPr algn="ctr"/>
            <a:r>
              <a:rPr lang="en-GB" sz="800" b="1" u="sng" dirty="0">
                <a:solidFill>
                  <a:srgbClr val="000000"/>
                </a:solidFill>
              </a:rPr>
              <a:t>POR Accepted</a:t>
            </a:r>
          </a:p>
          <a:p>
            <a:pPr algn="ctr"/>
            <a:r>
              <a:rPr lang="en-GB" sz="800" dirty="0">
                <a:solidFill>
                  <a:srgbClr val="000000"/>
                </a:solidFill>
              </a:rPr>
              <a:t>GCP notified</a:t>
            </a: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72C07DAB-C48B-465D-A883-96967F94502B}"/>
              </a:ext>
            </a:extLst>
          </p:cNvPr>
          <p:cNvSpPr/>
          <p:nvPr/>
        </p:nvSpPr>
        <p:spPr bwMode="auto">
          <a:xfrm>
            <a:off x="6682163" y="9584979"/>
            <a:ext cx="426672" cy="50240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12b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A69926B7-2517-4D27-B3F1-542C709DF5B8}"/>
              </a:ext>
            </a:extLst>
          </p:cNvPr>
          <p:cNvSpPr txBox="1"/>
          <p:nvPr/>
        </p:nvSpPr>
        <p:spPr>
          <a:xfrm>
            <a:off x="6986625" y="8560843"/>
            <a:ext cx="1533710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>
                <a:solidFill>
                  <a:srgbClr val="FF0000"/>
                </a:solidFill>
              </a:rPr>
              <a:t>Stage 5 – POR EAP </a:t>
            </a:r>
          </a:p>
          <a:p>
            <a:pPr algn="ctr"/>
            <a:r>
              <a:rPr lang="en-GB" sz="800" dirty="0">
                <a:solidFill>
                  <a:srgbClr val="000000"/>
                </a:solidFill>
              </a:rPr>
              <a:t>EAP convened by OTA</a:t>
            </a:r>
          </a:p>
          <a:p>
            <a:pPr algn="ctr"/>
            <a:r>
              <a:rPr lang="en-GB" sz="800" dirty="0">
                <a:solidFill>
                  <a:srgbClr val="000000"/>
                </a:solidFill>
              </a:rPr>
              <a:t>EAP Review POR evidence</a:t>
            </a:r>
          </a:p>
          <a:p>
            <a:pPr algn="ctr"/>
            <a:r>
              <a:rPr lang="en-GB" sz="800" b="1" u="sng" dirty="0">
                <a:solidFill>
                  <a:srgbClr val="000000"/>
                </a:solidFill>
              </a:rPr>
              <a:t>POR Rejected</a:t>
            </a:r>
          </a:p>
          <a:p>
            <a:pPr algn="ctr"/>
            <a:r>
              <a:rPr lang="en-GB" sz="800" dirty="0">
                <a:solidFill>
                  <a:srgbClr val="000000"/>
                </a:solidFill>
              </a:rPr>
              <a:t>GCP notified &amp; given guidance on POR re-submission</a:t>
            </a: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FB9DF106-008F-47A1-AD32-B5BC9765A918}"/>
              </a:ext>
            </a:extLst>
          </p:cNvPr>
          <p:cNvSpPr/>
          <p:nvPr/>
        </p:nvSpPr>
        <p:spPr bwMode="auto">
          <a:xfrm>
            <a:off x="6730275" y="8584497"/>
            <a:ext cx="364683" cy="56112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12a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F9F3A78-9011-4346-9BD9-7EEC4E557DC4}"/>
              </a:ext>
            </a:extLst>
          </p:cNvPr>
          <p:cNvSpPr txBox="1"/>
          <p:nvPr/>
        </p:nvSpPr>
        <p:spPr>
          <a:xfrm>
            <a:off x="5602913" y="4759917"/>
            <a:ext cx="1382048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</a:rPr>
              <a:t>LCP unable to resolve issue </a:t>
            </a:r>
            <a:r>
              <a:rPr lang="en-GB" sz="800" b="1" dirty="0">
                <a:solidFill>
                  <a:srgbClr val="000000"/>
                </a:solidFill>
              </a:rPr>
              <a:t>within</a:t>
            </a:r>
            <a:r>
              <a:rPr lang="en-GB" sz="800" dirty="0">
                <a:solidFill>
                  <a:srgbClr val="000000"/>
                </a:solidFill>
              </a:rPr>
              <a:t> 5WD SLA</a:t>
            </a: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F79DEE8E-797D-4E4C-A89C-635391C0B585}"/>
              </a:ext>
            </a:extLst>
          </p:cNvPr>
          <p:cNvSpPr/>
          <p:nvPr/>
        </p:nvSpPr>
        <p:spPr bwMode="auto">
          <a:xfrm>
            <a:off x="5418623" y="4719678"/>
            <a:ext cx="276781" cy="38879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6b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7581AA8-5670-4443-BC2C-030D96315956}"/>
              </a:ext>
            </a:extLst>
          </p:cNvPr>
          <p:cNvSpPr txBox="1"/>
          <p:nvPr/>
        </p:nvSpPr>
        <p:spPr>
          <a:xfrm>
            <a:off x="9702064" y="4092409"/>
            <a:ext cx="729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≤5WD</a:t>
            </a: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CD85F65B-7E45-46BF-A076-DFDF45350A47}"/>
              </a:ext>
            </a:extLst>
          </p:cNvPr>
          <p:cNvCxnSpPr>
            <a:cxnSpLocks/>
          </p:cNvCxnSpPr>
          <p:nvPr/>
        </p:nvCxnSpPr>
        <p:spPr bwMode="auto">
          <a:xfrm>
            <a:off x="10050315" y="2693693"/>
            <a:ext cx="6332" cy="1350739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C9004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0784F847-B895-4CDB-9DDB-1A33ADB87736}"/>
              </a:ext>
            </a:extLst>
          </p:cNvPr>
          <p:cNvCxnSpPr>
            <a:cxnSpLocks/>
          </p:cNvCxnSpPr>
          <p:nvPr/>
        </p:nvCxnSpPr>
        <p:spPr bwMode="auto">
          <a:xfrm>
            <a:off x="10069356" y="5750823"/>
            <a:ext cx="0" cy="1120249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C9004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A6498A18-2BC5-4EA6-AE0F-3C9CDA5AF630}"/>
              </a:ext>
            </a:extLst>
          </p:cNvPr>
          <p:cNvCxnSpPr>
            <a:cxnSpLocks/>
            <a:endCxn id="163" idx="0"/>
          </p:cNvCxnSpPr>
          <p:nvPr/>
        </p:nvCxnSpPr>
        <p:spPr bwMode="auto">
          <a:xfrm>
            <a:off x="10081472" y="8482084"/>
            <a:ext cx="0" cy="825486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C9004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86D90D8D-FD4D-4A6E-8C8C-303F7BCE585B}"/>
              </a:ext>
            </a:extLst>
          </p:cNvPr>
          <p:cNvCxnSpPr/>
          <p:nvPr/>
        </p:nvCxnSpPr>
        <p:spPr bwMode="auto">
          <a:xfrm>
            <a:off x="10073949" y="9602410"/>
            <a:ext cx="2567" cy="1022557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C9004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21A20CBB-1152-44A3-8203-032E6EE17154}"/>
              </a:ext>
            </a:extLst>
          </p:cNvPr>
          <p:cNvCxnSpPr>
            <a:cxnSpLocks/>
          </p:cNvCxnSpPr>
          <p:nvPr/>
        </p:nvCxnSpPr>
        <p:spPr bwMode="auto">
          <a:xfrm>
            <a:off x="6707968" y="2600219"/>
            <a:ext cx="3380394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C90044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BF420213-9B73-4CD2-BFC3-1FFC95FE12E9}"/>
              </a:ext>
            </a:extLst>
          </p:cNvPr>
          <p:cNvCxnSpPr>
            <a:cxnSpLocks/>
          </p:cNvCxnSpPr>
          <p:nvPr/>
        </p:nvCxnSpPr>
        <p:spPr bwMode="auto">
          <a:xfrm>
            <a:off x="3851370" y="5637157"/>
            <a:ext cx="6198945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C90044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CD12E7C-A16E-468C-8769-BDDF095B66B9}"/>
              </a:ext>
            </a:extLst>
          </p:cNvPr>
          <p:cNvCxnSpPr>
            <a:cxnSpLocks/>
            <a:stCxn id="141" idx="2"/>
          </p:cNvCxnSpPr>
          <p:nvPr/>
        </p:nvCxnSpPr>
        <p:spPr bwMode="auto">
          <a:xfrm flipH="1">
            <a:off x="10050315" y="4369408"/>
            <a:ext cx="16332" cy="1176531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C9004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51" name="Oval 150">
            <a:extLst>
              <a:ext uri="{FF2B5EF4-FFF2-40B4-BE49-F238E27FC236}">
                <a16:creationId xmlns:a16="http://schemas.microsoft.com/office/drawing/2014/main" id="{D6315E4B-6B9F-4958-B1C5-D6028E75A21F}"/>
              </a:ext>
            </a:extLst>
          </p:cNvPr>
          <p:cNvSpPr/>
          <p:nvPr/>
        </p:nvSpPr>
        <p:spPr bwMode="auto">
          <a:xfrm>
            <a:off x="6312265" y="2769668"/>
            <a:ext cx="411095" cy="388793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</a:rPr>
              <a:t>4</a:t>
            </a:r>
            <a:endParaRPr lang="en-GB" sz="1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039FA08C-8745-4B58-A2A4-FCB9327E1A71}"/>
              </a:ext>
            </a:extLst>
          </p:cNvPr>
          <p:cNvCxnSpPr>
            <a:cxnSpLocks/>
          </p:cNvCxnSpPr>
          <p:nvPr/>
        </p:nvCxnSpPr>
        <p:spPr bwMode="auto">
          <a:xfrm>
            <a:off x="3648957" y="2992775"/>
            <a:ext cx="2670753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63A7DCCE-A6FE-410D-A606-A02C478C7A1E}"/>
              </a:ext>
            </a:extLst>
          </p:cNvPr>
          <p:cNvSpPr/>
          <p:nvPr/>
        </p:nvSpPr>
        <p:spPr>
          <a:xfrm>
            <a:off x="3995046" y="2774204"/>
            <a:ext cx="18512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dirty="0">
                <a:solidFill>
                  <a:srgbClr val="000000"/>
                </a:solidFill>
              </a:rPr>
              <a:t>LCP sends acknowledgement &lt;24hrs</a:t>
            </a:r>
          </a:p>
          <a:p>
            <a:pPr lvl="0"/>
            <a:r>
              <a:rPr lang="en-GB" sz="800" b="1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C5DC05FF-5317-4B64-BF36-73E4034A058C}"/>
              </a:ext>
            </a:extLst>
          </p:cNvPr>
          <p:cNvCxnSpPr>
            <a:cxnSpLocks/>
          </p:cNvCxnSpPr>
          <p:nvPr/>
        </p:nvCxnSpPr>
        <p:spPr bwMode="auto">
          <a:xfrm flipV="1">
            <a:off x="6756341" y="2986249"/>
            <a:ext cx="3183920" cy="2297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C90044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74AB3EEE-710A-4E80-A1AD-59EE5103C5A2}"/>
              </a:ext>
            </a:extLst>
          </p:cNvPr>
          <p:cNvSpPr txBox="1"/>
          <p:nvPr/>
        </p:nvSpPr>
        <p:spPr>
          <a:xfrm>
            <a:off x="9189200" y="2629450"/>
            <a:ext cx="729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&lt;24hrs</a:t>
            </a:r>
          </a:p>
        </p:txBody>
      </p: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E0C140D2-F6D6-46B0-A8E4-F34E603AAD23}"/>
              </a:ext>
            </a:extLst>
          </p:cNvPr>
          <p:cNvCxnSpPr>
            <a:cxnSpLocks/>
          </p:cNvCxnSpPr>
          <p:nvPr/>
        </p:nvCxnSpPr>
        <p:spPr bwMode="auto">
          <a:xfrm>
            <a:off x="9850557" y="2615069"/>
            <a:ext cx="0" cy="30576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C9004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8339F785-CD81-476C-9A94-70C4B9105D28}"/>
              </a:ext>
            </a:extLst>
          </p:cNvPr>
          <p:cNvSpPr txBox="1"/>
          <p:nvPr/>
        </p:nvSpPr>
        <p:spPr>
          <a:xfrm>
            <a:off x="9738805" y="6839066"/>
            <a:ext cx="729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≤5WD</a:t>
            </a:r>
          </a:p>
        </p:txBody>
      </p: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EA85E085-4B4C-4EDC-B797-2CA0CB3B0971}"/>
              </a:ext>
            </a:extLst>
          </p:cNvPr>
          <p:cNvCxnSpPr>
            <a:cxnSpLocks/>
          </p:cNvCxnSpPr>
          <p:nvPr/>
        </p:nvCxnSpPr>
        <p:spPr bwMode="auto">
          <a:xfrm>
            <a:off x="8041642" y="8322370"/>
            <a:ext cx="2104291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C90044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A6F3E2D5-A437-4FD3-9D8A-4967DBF13447}"/>
              </a:ext>
            </a:extLst>
          </p:cNvPr>
          <p:cNvCxnSpPr>
            <a:cxnSpLocks/>
          </p:cNvCxnSpPr>
          <p:nvPr/>
        </p:nvCxnSpPr>
        <p:spPr bwMode="auto">
          <a:xfrm>
            <a:off x="10071712" y="7110903"/>
            <a:ext cx="0" cy="1120249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C9004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pic>
        <p:nvPicPr>
          <p:cNvPr id="265" name="Graphic 264" descr="Smiling face with no fill">
            <a:extLst>
              <a:ext uri="{FF2B5EF4-FFF2-40B4-BE49-F238E27FC236}">
                <a16:creationId xmlns:a16="http://schemas.microsoft.com/office/drawing/2014/main" id="{6DE19B9F-DE9D-4F4B-8318-81E895126E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04209" y="4043493"/>
            <a:ext cx="603202" cy="603202"/>
          </a:xfrm>
          <a:prstGeom prst="rect">
            <a:avLst/>
          </a:prstGeom>
        </p:spPr>
      </p:pic>
      <p:pic>
        <p:nvPicPr>
          <p:cNvPr id="269" name="Graphic 268" descr="Sad face with no fill">
            <a:extLst>
              <a:ext uri="{FF2B5EF4-FFF2-40B4-BE49-F238E27FC236}">
                <a16:creationId xmlns:a16="http://schemas.microsoft.com/office/drawing/2014/main" id="{32B218E0-A1CD-48CB-A2F4-726F3E1FB8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53764" y="4672616"/>
            <a:ext cx="603202" cy="603202"/>
          </a:xfrm>
          <a:prstGeom prst="rect">
            <a:avLst/>
          </a:prstGeom>
        </p:spPr>
      </p:pic>
      <p:sp>
        <p:nvSpPr>
          <p:cNvPr id="163" name="TextBox 162">
            <a:extLst>
              <a:ext uri="{FF2B5EF4-FFF2-40B4-BE49-F238E27FC236}">
                <a16:creationId xmlns:a16="http://schemas.microsoft.com/office/drawing/2014/main" id="{D1EAFF7E-5DC6-456C-A73D-DABC55C8BC1D}"/>
              </a:ext>
            </a:extLst>
          </p:cNvPr>
          <p:cNvSpPr txBox="1"/>
          <p:nvPr/>
        </p:nvSpPr>
        <p:spPr>
          <a:xfrm>
            <a:off x="9716889" y="9307570"/>
            <a:ext cx="729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&lt;48hrs</a:t>
            </a:r>
          </a:p>
        </p:txBody>
      </p: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FA029687-F519-4A51-A943-204DDFE5328B}"/>
              </a:ext>
            </a:extLst>
          </p:cNvPr>
          <p:cNvCxnSpPr>
            <a:cxnSpLocks/>
          </p:cNvCxnSpPr>
          <p:nvPr/>
        </p:nvCxnSpPr>
        <p:spPr bwMode="auto">
          <a:xfrm>
            <a:off x="8108757" y="10685539"/>
            <a:ext cx="1888228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C90044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75" name="Rectangle 274">
            <a:extLst>
              <a:ext uri="{FF2B5EF4-FFF2-40B4-BE49-F238E27FC236}">
                <a16:creationId xmlns:a16="http://schemas.microsoft.com/office/drawing/2014/main" id="{98E46DC8-1F81-4395-9486-7D524B7B09D6}"/>
              </a:ext>
            </a:extLst>
          </p:cNvPr>
          <p:cNvSpPr/>
          <p:nvPr/>
        </p:nvSpPr>
        <p:spPr>
          <a:xfrm>
            <a:off x="9352320" y="11288613"/>
            <a:ext cx="147091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0" b="1" dirty="0"/>
              <a:t>Port activation must be completed ASAP or otherwise in line with End User’s wishes (whichever is latest)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99152125-4333-4413-A156-14D1DB17C8AA}"/>
              </a:ext>
            </a:extLst>
          </p:cNvPr>
          <p:cNvSpPr/>
          <p:nvPr/>
        </p:nvSpPr>
        <p:spPr>
          <a:xfrm>
            <a:off x="3749321" y="11764791"/>
            <a:ext cx="13148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" b="1" u="sng" dirty="0"/>
              <a:t>GCP sends ‘auto-accepted’ NPOR to LCP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9DEE841D-78CF-4473-B444-F5984E2FDD42}"/>
              </a:ext>
            </a:extLst>
          </p:cNvPr>
          <p:cNvSpPr txBox="1"/>
          <p:nvPr/>
        </p:nvSpPr>
        <p:spPr>
          <a:xfrm>
            <a:off x="2796732" y="11089160"/>
            <a:ext cx="153371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>
                <a:solidFill>
                  <a:srgbClr val="FF0000"/>
                </a:solidFill>
              </a:rPr>
              <a:t>Stage 6 </a:t>
            </a:r>
          </a:p>
          <a:p>
            <a:pPr algn="ctr"/>
            <a:r>
              <a:rPr lang="en-GB" sz="800" b="1" u="sng" dirty="0">
                <a:solidFill>
                  <a:srgbClr val="FF0000"/>
                </a:solidFill>
              </a:rPr>
              <a:t>POR Execution &amp; Closure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C372831C-4DA0-4511-A1A5-7B0F2F823C97}"/>
              </a:ext>
            </a:extLst>
          </p:cNvPr>
          <p:cNvSpPr/>
          <p:nvPr/>
        </p:nvSpPr>
        <p:spPr bwMode="auto">
          <a:xfrm>
            <a:off x="2560855" y="11071870"/>
            <a:ext cx="323142" cy="405896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14</a:t>
            </a:r>
          </a:p>
        </p:txBody>
      </p: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9F8FC80B-6A18-427F-8444-AB26B42E52B2}"/>
              </a:ext>
            </a:extLst>
          </p:cNvPr>
          <p:cNvCxnSpPr>
            <a:cxnSpLocks/>
          </p:cNvCxnSpPr>
          <p:nvPr/>
        </p:nvCxnSpPr>
        <p:spPr bwMode="auto">
          <a:xfrm>
            <a:off x="3677271" y="12116205"/>
            <a:ext cx="2817662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3" name="Oval 172">
            <a:extLst>
              <a:ext uri="{FF2B5EF4-FFF2-40B4-BE49-F238E27FC236}">
                <a16:creationId xmlns:a16="http://schemas.microsoft.com/office/drawing/2014/main" id="{955C85A5-8A5D-4631-844C-1634CE8F8948}"/>
              </a:ext>
            </a:extLst>
          </p:cNvPr>
          <p:cNvSpPr/>
          <p:nvPr/>
        </p:nvSpPr>
        <p:spPr bwMode="auto">
          <a:xfrm>
            <a:off x="3470734" y="11924628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15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5C545D2-84D3-41E1-BD31-423062B9A97E}"/>
              </a:ext>
            </a:extLst>
          </p:cNvPr>
          <p:cNvSpPr/>
          <p:nvPr/>
        </p:nvSpPr>
        <p:spPr>
          <a:xfrm>
            <a:off x="4155354" y="12345057"/>
            <a:ext cx="19398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" b="1" u="sng" dirty="0"/>
              <a:t>GCP &amp; LCP liaise directly to complete required port activation</a:t>
            </a:r>
          </a:p>
        </p:txBody>
      </p: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F8D8C7D5-22AA-4BBF-98DD-FD664054419B}"/>
              </a:ext>
            </a:extLst>
          </p:cNvPr>
          <p:cNvCxnSpPr>
            <a:cxnSpLocks/>
          </p:cNvCxnSpPr>
          <p:nvPr/>
        </p:nvCxnSpPr>
        <p:spPr bwMode="auto">
          <a:xfrm>
            <a:off x="6730275" y="12729983"/>
            <a:ext cx="3336372" cy="9634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C90044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6FEBB1A7-6A51-4A48-9C33-CF08D7274D01}"/>
              </a:ext>
            </a:extLst>
          </p:cNvPr>
          <p:cNvCxnSpPr>
            <a:cxnSpLocks/>
          </p:cNvCxnSpPr>
          <p:nvPr/>
        </p:nvCxnSpPr>
        <p:spPr bwMode="auto">
          <a:xfrm>
            <a:off x="10079523" y="10739776"/>
            <a:ext cx="0" cy="518661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C9004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D3C5D3F4-B842-4DC8-B0B1-4970D0AC5D33}"/>
              </a:ext>
            </a:extLst>
          </p:cNvPr>
          <p:cNvCxnSpPr>
            <a:cxnSpLocks/>
          </p:cNvCxnSpPr>
          <p:nvPr/>
        </p:nvCxnSpPr>
        <p:spPr bwMode="auto">
          <a:xfrm>
            <a:off x="10092645" y="12206961"/>
            <a:ext cx="0" cy="518661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rgbClr val="C90044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pic>
        <p:nvPicPr>
          <p:cNvPr id="181" name="Graphic 180" descr="Sad face with no fill">
            <a:extLst>
              <a:ext uri="{FF2B5EF4-FFF2-40B4-BE49-F238E27FC236}">
                <a16:creationId xmlns:a16="http://schemas.microsoft.com/office/drawing/2014/main" id="{F5DF81FD-96AB-4D50-A537-702FC3043F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70013" y="8674740"/>
            <a:ext cx="603202" cy="603202"/>
          </a:xfrm>
          <a:prstGeom prst="rect">
            <a:avLst/>
          </a:prstGeom>
        </p:spPr>
      </p:pic>
      <p:pic>
        <p:nvPicPr>
          <p:cNvPr id="182" name="Graphic 181" descr="Smiling face with no fill">
            <a:extLst>
              <a:ext uri="{FF2B5EF4-FFF2-40B4-BE49-F238E27FC236}">
                <a16:creationId xmlns:a16="http://schemas.microsoft.com/office/drawing/2014/main" id="{01B263B4-7C5C-42D6-AB0B-BA1761A644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82324" y="9584114"/>
            <a:ext cx="603202" cy="603202"/>
          </a:xfrm>
          <a:prstGeom prst="rect">
            <a:avLst/>
          </a:prstGeom>
        </p:spPr>
      </p:pic>
      <p:sp>
        <p:nvSpPr>
          <p:cNvPr id="184" name="Oval 183">
            <a:extLst>
              <a:ext uri="{FF2B5EF4-FFF2-40B4-BE49-F238E27FC236}">
                <a16:creationId xmlns:a16="http://schemas.microsoft.com/office/drawing/2014/main" id="{1419ABC6-44C1-4E23-921E-39F2BE6D1742}"/>
              </a:ext>
            </a:extLst>
          </p:cNvPr>
          <p:cNvSpPr/>
          <p:nvPr/>
        </p:nvSpPr>
        <p:spPr bwMode="auto">
          <a:xfrm>
            <a:off x="6354830" y="13252786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17</a:t>
            </a:r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77FC909B-D7F0-469C-BB75-2C8460659B97}"/>
              </a:ext>
            </a:extLst>
          </p:cNvPr>
          <p:cNvSpPr/>
          <p:nvPr/>
        </p:nvSpPr>
        <p:spPr bwMode="auto">
          <a:xfrm>
            <a:off x="3480909" y="13262420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17</a:t>
            </a:r>
          </a:p>
        </p:txBody>
      </p:sp>
      <p:cxnSp>
        <p:nvCxnSpPr>
          <p:cNvPr id="186" name="Straight Arrow Connector 185">
            <a:extLst>
              <a:ext uri="{FF2B5EF4-FFF2-40B4-BE49-F238E27FC236}">
                <a16:creationId xmlns:a16="http://schemas.microsoft.com/office/drawing/2014/main" id="{FAB86512-DA88-4C35-A376-B6D1265EBCAE}"/>
              </a:ext>
            </a:extLst>
          </p:cNvPr>
          <p:cNvCxnSpPr>
            <a:stCxn id="185" idx="6"/>
            <a:endCxn id="184" idx="2"/>
          </p:cNvCxnSpPr>
          <p:nvPr/>
        </p:nvCxnSpPr>
        <p:spPr bwMode="auto">
          <a:xfrm flipV="1">
            <a:off x="3792706" y="13468436"/>
            <a:ext cx="2562125" cy="9634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D3B113A-0E63-46CF-BA10-F44ABDFBF0D3}"/>
              </a:ext>
            </a:extLst>
          </p:cNvPr>
          <p:cNvSpPr/>
          <p:nvPr/>
        </p:nvSpPr>
        <p:spPr>
          <a:xfrm>
            <a:off x="4107721" y="13185888"/>
            <a:ext cx="21994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" b="1" u="sng" dirty="0"/>
              <a:t>GCP &amp; LCP complete ESDB/999 records update</a:t>
            </a: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CC3977B7-D586-478B-AE03-D3C559332C9B}"/>
              </a:ext>
            </a:extLst>
          </p:cNvPr>
          <p:cNvSpPr/>
          <p:nvPr/>
        </p:nvSpPr>
        <p:spPr bwMode="auto">
          <a:xfrm>
            <a:off x="6370625" y="13991238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18</a:t>
            </a: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B5344B68-454B-4ED9-9F08-0005819EB202}"/>
              </a:ext>
            </a:extLst>
          </p:cNvPr>
          <p:cNvSpPr/>
          <p:nvPr/>
        </p:nvSpPr>
        <p:spPr bwMode="auto">
          <a:xfrm>
            <a:off x="3496704" y="14000872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18</a:t>
            </a:r>
          </a:p>
        </p:txBody>
      </p: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CE341F0C-B502-4B71-99FD-E0BF5BC75182}"/>
              </a:ext>
            </a:extLst>
          </p:cNvPr>
          <p:cNvCxnSpPr>
            <a:stCxn id="190" idx="6"/>
            <a:endCxn id="189" idx="2"/>
          </p:cNvCxnSpPr>
          <p:nvPr/>
        </p:nvCxnSpPr>
        <p:spPr bwMode="auto">
          <a:xfrm flipV="1">
            <a:off x="3808501" y="14206888"/>
            <a:ext cx="2562125" cy="9634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92" name="Rectangle 191">
            <a:extLst>
              <a:ext uri="{FF2B5EF4-FFF2-40B4-BE49-F238E27FC236}">
                <a16:creationId xmlns:a16="http://schemas.microsoft.com/office/drawing/2014/main" id="{73D3E4D6-AA13-4F8A-9EE7-569EF772E82B}"/>
              </a:ext>
            </a:extLst>
          </p:cNvPr>
          <p:cNvSpPr/>
          <p:nvPr/>
        </p:nvSpPr>
        <p:spPr>
          <a:xfrm>
            <a:off x="4186944" y="13821961"/>
            <a:ext cx="19398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" b="1" u="sng" dirty="0"/>
              <a:t>GCP &amp; LCP notify resp. supply chains of port completion</a:t>
            </a: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C324A717-199F-4A70-86E0-9101BB1BCE63}"/>
              </a:ext>
            </a:extLst>
          </p:cNvPr>
          <p:cNvSpPr/>
          <p:nvPr/>
        </p:nvSpPr>
        <p:spPr bwMode="auto">
          <a:xfrm>
            <a:off x="3465113" y="14570586"/>
            <a:ext cx="311797" cy="431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35994" tIns="35994" rIns="35994" bIns="35994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19</a:t>
            </a:r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F4846370-1632-4BD9-8C19-F70DFE3CD4A5}"/>
              </a:ext>
            </a:extLst>
          </p:cNvPr>
          <p:cNvCxnSpPr>
            <a:cxnSpLocks/>
            <a:stCxn id="196" idx="6"/>
          </p:cNvCxnSpPr>
          <p:nvPr/>
        </p:nvCxnSpPr>
        <p:spPr bwMode="auto">
          <a:xfrm>
            <a:off x="3776910" y="14786236"/>
            <a:ext cx="4129432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98" name="Rectangle 197">
            <a:extLst>
              <a:ext uri="{FF2B5EF4-FFF2-40B4-BE49-F238E27FC236}">
                <a16:creationId xmlns:a16="http://schemas.microsoft.com/office/drawing/2014/main" id="{53662D57-07B5-4AD0-A7BF-A438E4AF211B}"/>
              </a:ext>
            </a:extLst>
          </p:cNvPr>
          <p:cNvSpPr/>
          <p:nvPr/>
        </p:nvSpPr>
        <p:spPr>
          <a:xfrm>
            <a:off x="3753803" y="14445137"/>
            <a:ext cx="14223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" b="1" u="sng" dirty="0"/>
              <a:t>GCP notifies OTA of POR completion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14B14E7-7D00-4C69-B651-542D20EC181E}"/>
              </a:ext>
            </a:extLst>
          </p:cNvPr>
          <p:cNvSpPr txBox="1"/>
          <p:nvPr/>
        </p:nvSpPr>
        <p:spPr>
          <a:xfrm>
            <a:off x="678980" y="16111447"/>
            <a:ext cx="34871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u="sng" dirty="0"/>
              <a:t>Process documents</a:t>
            </a:r>
          </a:p>
          <a:p>
            <a:r>
              <a:rPr lang="en-GB" sz="1200" b="1" u="sng" dirty="0"/>
              <a:t>Appendix R1 – POR Alert - Email template</a:t>
            </a:r>
          </a:p>
          <a:p>
            <a:r>
              <a:rPr lang="en-GB" sz="1200" b="1" u="sng" dirty="0"/>
              <a:t>Appendix R2 – POR Details Template</a:t>
            </a:r>
          </a:p>
          <a:p>
            <a:r>
              <a:rPr lang="en-GB" sz="1200" b="1" u="sng" dirty="0"/>
              <a:t>Appendix R3 – POR Approved – EAP Email Template</a:t>
            </a:r>
          </a:p>
          <a:p>
            <a:r>
              <a:rPr lang="en-GB" sz="1200" b="1" u="sng" dirty="0"/>
              <a:t>Appendix R4 - POR Approved – GCP Email Template</a:t>
            </a:r>
          </a:p>
          <a:p>
            <a:r>
              <a:rPr lang="en-GB" sz="1200" b="1" u="sng" dirty="0"/>
              <a:t>Appendix R5 – Process flow schematic</a:t>
            </a:r>
          </a:p>
          <a:p>
            <a:r>
              <a:rPr lang="en-GB" sz="1200" b="1" u="sng" dirty="0"/>
              <a:t>Appendix R6 – Ofcom letter to Industry</a:t>
            </a:r>
          </a:p>
          <a:p>
            <a:r>
              <a:rPr lang="en-GB" sz="1200" b="1" u="sng" dirty="0"/>
              <a:t>Appendix R7 – POR Contact Register</a:t>
            </a:r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88139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15494</TotalTime>
  <Words>344</Words>
  <Application>Microsoft Office PowerPoint</Application>
  <PresentationFormat>Custom</PresentationFormat>
  <Paragraphs>100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Port Override Request (POR)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Reilly</dc:creator>
  <cp:lastModifiedBy>Jim Reilly</cp:lastModifiedBy>
  <cp:revision>126</cp:revision>
  <dcterms:created xsi:type="dcterms:W3CDTF">2018-03-13T11:03:03Z</dcterms:created>
  <dcterms:modified xsi:type="dcterms:W3CDTF">2019-05-01T09:27:35Z</dcterms:modified>
</cp:coreProperties>
</file>