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4"/>
    <p:sldMasterId id="2147483684" r:id="rId5"/>
  </p:sldMasterIdLst>
  <p:notesMasterIdLst>
    <p:notesMasterId r:id="rId16"/>
  </p:notesMasterIdLst>
  <p:sldIdLst>
    <p:sldId id="289" r:id="rId6"/>
    <p:sldId id="290" r:id="rId7"/>
    <p:sldId id="278" r:id="rId8"/>
    <p:sldId id="293" r:id="rId9"/>
    <p:sldId id="295" r:id="rId10"/>
    <p:sldId id="296" r:id="rId11"/>
    <p:sldId id="294" r:id="rId12"/>
    <p:sldId id="275" r:id="rId13"/>
    <p:sldId id="280" r:id="rId14"/>
    <p:sldId id="274" r:id="rId15"/>
  </p:sldIdLst>
  <p:sldSz cx="10799763" cy="197993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B62789-7E85-4BC2-858F-39A29A16B9A9}" v="2" dt="2020-05-12T12:56:12.0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p:scale>
          <a:sx n="40" d="100"/>
          <a:sy n="40" d="100"/>
        </p:scale>
        <p:origin x="1962" y="-564"/>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m Reilly" userId="197069c0-74e8-4275-8dbe-04143c924f40" providerId="ADAL" clId="{A8B62789-7E85-4BC2-858F-39A29A16B9A9}"/>
    <pc:docChg chg="custSel modSld">
      <pc:chgData name="Jim Reilly" userId="197069c0-74e8-4275-8dbe-04143c924f40" providerId="ADAL" clId="{A8B62789-7E85-4BC2-858F-39A29A16B9A9}" dt="2020-05-12T12:56:32.257" v="11" actId="14100"/>
      <pc:docMkLst>
        <pc:docMk/>
      </pc:docMkLst>
      <pc:sldChg chg="addSp delSp modSp">
        <pc:chgData name="Jim Reilly" userId="197069c0-74e8-4275-8dbe-04143c924f40" providerId="ADAL" clId="{A8B62789-7E85-4BC2-858F-39A29A16B9A9}" dt="2020-05-12T12:56:32.257" v="11" actId="14100"/>
        <pc:sldMkLst>
          <pc:docMk/>
          <pc:sldMk cId="3901228354" sldId="294"/>
        </pc:sldMkLst>
        <pc:graphicFrameChg chg="add del mod modGraphic">
          <ac:chgData name="Jim Reilly" userId="197069c0-74e8-4275-8dbe-04143c924f40" providerId="ADAL" clId="{A8B62789-7E85-4BC2-858F-39A29A16B9A9}" dt="2020-05-12T12:56:00.996" v="5" actId="478"/>
          <ac:graphicFrameMkLst>
            <pc:docMk/>
            <pc:sldMk cId="3901228354" sldId="294"/>
            <ac:graphicFrameMk id="3" creationId="{FCD897BD-076E-4B76-8D42-A9F925885413}"/>
          </ac:graphicFrameMkLst>
        </pc:graphicFrameChg>
        <pc:picChg chg="del">
          <ac:chgData name="Jim Reilly" userId="197069c0-74e8-4275-8dbe-04143c924f40" providerId="ADAL" clId="{A8B62789-7E85-4BC2-858F-39A29A16B9A9}" dt="2020-05-12T12:55:39.239" v="0" actId="478"/>
          <ac:picMkLst>
            <pc:docMk/>
            <pc:sldMk cId="3901228354" sldId="294"/>
            <ac:picMk id="6" creationId="{521140C6-F1CA-4802-B22A-35A1F6EB85E1}"/>
          </ac:picMkLst>
        </pc:picChg>
        <pc:picChg chg="add mod">
          <ac:chgData name="Jim Reilly" userId="197069c0-74e8-4275-8dbe-04143c924f40" providerId="ADAL" clId="{A8B62789-7E85-4BC2-858F-39A29A16B9A9}" dt="2020-05-12T12:56:32.257" v="11" actId="14100"/>
          <ac:picMkLst>
            <pc:docMk/>
            <pc:sldMk cId="3901228354" sldId="294"/>
            <ac:picMk id="7" creationId="{8C5C9CAB-5130-49A7-B5F0-2E0C6896753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D89B20-21DF-458F-8862-73EBD19E464F}" type="datetimeFigureOut">
              <a:rPr lang="en-GB" smtClean="0"/>
              <a:t>12/05/2020</a:t>
            </a:fld>
            <a:endParaRPr lang="en-GB"/>
          </a:p>
        </p:txBody>
      </p:sp>
      <p:sp>
        <p:nvSpPr>
          <p:cNvPr id="4" name="Slide Image Placeholder 3"/>
          <p:cNvSpPr>
            <a:spLocks noGrp="1" noRot="1" noChangeAspect="1"/>
          </p:cNvSpPr>
          <p:nvPr>
            <p:ph type="sldImg" idx="2"/>
          </p:nvPr>
        </p:nvSpPr>
        <p:spPr>
          <a:xfrm>
            <a:off x="2587625" y="1143000"/>
            <a:ext cx="168275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4C2281-FDF5-4C6B-9508-729C5284B979}" type="slidenum">
              <a:rPr lang="en-GB" smtClean="0"/>
              <a:t>‹#›</a:t>
            </a:fld>
            <a:endParaRPr lang="en-GB"/>
          </a:p>
        </p:txBody>
      </p:sp>
    </p:spTree>
    <p:extLst>
      <p:ext uri="{BB962C8B-B14F-4D97-AF65-F5344CB8AC3E}">
        <p14:creationId xmlns:p14="http://schemas.microsoft.com/office/powerpoint/2010/main" val="189131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84425" y="744538"/>
            <a:ext cx="2027238" cy="3721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2A59F1-6762-4006-8605-AECAB93130CD}" type="slidenum">
              <a:rPr lang="en-US" smtClean="0"/>
              <a:pPr/>
              <a:t>1</a:t>
            </a:fld>
            <a:endParaRPr lang="en-US" dirty="0"/>
          </a:p>
        </p:txBody>
      </p:sp>
    </p:spTree>
    <p:extLst>
      <p:ext uri="{BB962C8B-B14F-4D97-AF65-F5344CB8AC3E}">
        <p14:creationId xmlns:p14="http://schemas.microsoft.com/office/powerpoint/2010/main" val="2038028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84425" y="744538"/>
            <a:ext cx="2027238" cy="3721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2A59F1-6762-4006-8605-AECAB93130CD}" type="slidenum">
              <a:rPr lang="en-US" smtClean="0"/>
              <a:pPr/>
              <a:t>2</a:t>
            </a:fld>
            <a:endParaRPr lang="en-US" dirty="0"/>
          </a:p>
        </p:txBody>
      </p:sp>
    </p:spTree>
    <p:extLst>
      <p:ext uri="{BB962C8B-B14F-4D97-AF65-F5344CB8AC3E}">
        <p14:creationId xmlns:p14="http://schemas.microsoft.com/office/powerpoint/2010/main" val="650728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84425" y="744538"/>
            <a:ext cx="2027238" cy="3721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2A59F1-6762-4006-8605-AECAB93130CD}" type="slidenum">
              <a:rPr lang="en-US" smtClean="0"/>
              <a:pPr/>
              <a:t>4</a:t>
            </a:fld>
            <a:endParaRPr lang="en-US" dirty="0"/>
          </a:p>
        </p:txBody>
      </p:sp>
    </p:spTree>
    <p:extLst>
      <p:ext uri="{BB962C8B-B14F-4D97-AF65-F5344CB8AC3E}">
        <p14:creationId xmlns:p14="http://schemas.microsoft.com/office/powerpoint/2010/main" val="360616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84425" y="744538"/>
            <a:ext cx="2027238" cy="3721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2A59F1-6762-4006-8605-AECAB93130CD}"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4128302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84425" y="744538"/>
            <a:ext cx="2027238" cy="3721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F2A59F1-6762-4006-8605-AECAB93130CD}" type="slidenum">
              <a:rPr kumimoji="0" lang="en-US" sz="1200" b="0" i="0" u="none" strike="noStrike" kern="1200" cap="none" spc="0" normalizeH="0" baseline="0" noProof="0" smtClean="0">
                <a:ln>
                  <a:noFill/>
                </a:ln>
                <a:solidFill>
                  <a:srgbClr val="000000"/>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dirty="0">
              <a:ln>
                <a:noFill/>
              </a:ln>
              <a:solidFill>
                <a:srgbClr val="000000"/>
              </a:solidFill>
              <a:effectLst/>
              <a:uLnTx/>
              <a:uFillTx/>
              <a:latin typeface="Arial" charset="0"/>
              <a:ea typeface="+mn-ea"/>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84425" y="744538"/>
            <a:ext cx="2027238" cy="3721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2A59F1-6762-4006-8605-AECAB93130CD}" type="slidenum">
              <a:rPr lang="en-US" smtClean="0"/>
              <a:pPr/>
              <a:t>10</a:t>
            </a:fld>
            <a:endParaRPr lang="en-US" dirty="0"/>
          </a:p>
        </p:txBody>
      </p:sp>
    </p:spTree>
    <p:extLst>
      <p:ext uri="{BB962C8B-B14F-4D97-AF65-F5344CB8AC3E}">
        <p14:creationId xmlns:p14="http://schemas.microsoft.com/office/powerpoint/2010/main" val="2447521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9983" y="3240303"/>
            <a:ext cx="9179799" cy="6893090"/>
          </a:xfrm>
        </p:spPr>
        <p:txBody>
          <a:bodyPr anchor="b"/>
          <a:lstStyle>
            <a:lvl1pPr algn="ctr">
              <a:defRPr sz="7087"/>
            </a:lvl1pPr>
          </a:lstStyle>
          <a:p>
            <a:r>
              <a:rPr lang="en-US"/>
              <a:t>Click to edit Master title style</a:t>
            </a:r>
            <a:endParaRPr lang="en-US" dirty="0"/>
          </a:p>
        </p:txBody>
      </p:sp>
      <p:sp>
        <p:nvSpPr>
          <p:cNvPr id="3" name="Subtitle 2"/>
          <p:cNvSpPr>
            <a:spLocks noGrp="1"/>
          </p:cNvSpPr>
          <p:nvPr>
            <p:ph type="subTitle" idx="1"/>
          </p:nvPr>
        </p:nvSpPr>
        <p:spPr>
          <a:xfrm>
            <a:off x="1349971" y="10399217"/>
            <a:ext cx="8099822" cy="4780246"/>
          </a:xfrm>
        </p:spPr>
        <p:txBody>
          <a:bodyPr/>
          <a:lstStyle>
            <a:lvl1pPr marL="0" indent="0" algn="ctr">
              <a:buNone/>
              <a:defRPr sz="2835"/>
            </a:lvl1pPr>
            <a:lvl2pPr marL="540001" indent="0" algn="ctr">
              <a:buNone/>
              <a:defRPr sz="2362"/>
            </a:lvl2pPr>
            <a:lvl3pPr marL="1080002" indent="0" algn="ctr">
              <a:buNone/>
              <a:defRPr sz="2126"/>
            </a:lvl3pPr>
            <a:lvl4pPr marL="1620004" indent="0" algn="ctr">
              <a:buNone/>
              <a:defRPr sz="1890"/>
            </a:lvl4pPr>
            <a:lvl5pPr marL="2160005" indent="0" algn="ctr">
              <a:buNone/>
              <a:defRPr sz="1890"/>
            </a:lvl5pPr>
            <a:lvl6pPr marL="2700006" indent="0" algn="ctr">
              <a:buNone/>
              <a:defRPr sz="1890"/>
            </a:lvl6pPr>
            <a:lvl7pPr marL="3240007" indent="0" algn="ctr">
              <a:buNone/>
              <a:defRPr sz="1890"/>
            </a:lvl7pPr>
            <a:lvl8pPr marL="3780007" indent="0" algn="ctr">
              <a:buNone/>
              <a:defRPr sz="1890"/>
            </a:lvl8pPr>
            <a:lvl9pPr marL="4320008" indent="0" algn="ctr">
              <a:buNone/>
              <a:defRPr sz="189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8FB60BF-6A7D-46A0-917C-C3B5810EE91F}" type="datetime1">
              <a:rPr lang="en-GB" smtClean="0"/>
              <a:t>12/05/2020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C38838-194C-4659-863B-B2D8EB347E8B}" type="slidenum">
              <a:rPr lang="en-GB" smtClean="0"/>
              <a:t>‹#›</a:t>
            </a:fld>
            <a:endParaRPr lang="en-GB"/>
          </a:p>
        </p:txBody>
      </p:sp>
    </p:spTree>
    <p:extLst>
      <p:ext uri="{BB962C8B-B14F-4D97-AF65-F5344CB8AC3E}">
        <p14:creationId xmlns:p14="http://schemas.microsoft.com/office/powerpoint/2010/main" val="2234421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0154C6-9FF0-49F3-8845-8AB140A8EAC2}" type="datetime1">
              <a:rPr lang="en-GB" smtClean="0"/>
              <a:t>12/05/2020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C38838-194C-4659-863B-B2D8EB347E8B}" type="slidenum">
              <a:rPr lang="en-GB" smtClean="0"/>
              <a:t>‹#›</a:t>
            </a:fld>
            <a:endParaRPr lang="en-GB"/>
          </a:p>
        </p:txBody>
      </p:sp>
    </p:spTree>
    <p:extLst>
      <p:ext uri="{BB962C8B-B14F-4D97-AF65-F5344CB8AC3E}">
        <p14:creationId xmlns:p14="http://schemas.microsoft.com/office/powerpoint/2010/main" val="3401225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28583" y="1054129"/>
            <a:ext cx="2328699" cy="1677899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42484" y="1054129"/>
            <a:ext cx="6851100" cy="1677899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9CF135-9AC9-4B18-8BF3-6EECA8151709}" type="datetime1">
              <a:rPr lang="en-GB" smtClean="0"/>
              <a:t>12/05/2020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C38838-194C-4659-863B-B2D8EB347E8B}" type="slidenum">
              <a:rPr lang="en-GB" smtClean="0"/>
              <a:t>‹#›</a:t>
            </a:fld>
            <a:endParaRPr lang="en-GB"/>
          </a:p>
        </p:txBody>
      </p:sp>
    </p:spTree>
    <p:extLst>
      <p:ext uri="{BB962C8B-B14F-4D97-AF65-F5344CB8AC3E}">
        <p14:creationId xmlns:p14="http://schemas.microsoft.com/office/powerpoint/2010/main" val="10563087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2489" y="8932605"/>
            <a:ext cx="9734786" cy="615454"/>
          </a:xfrm>
        </p:spPr>
        <p:txBody>
          <a:bodyPr/>
          <a:lstStyle>
            <a:lvl1pPr>
              <a:defRPr sz="3999"/>
            </a:lvl1pPr>
          </a:lstStyle>
          <a:p>
            <a:r>
              <a:rPr lang="en-US"/>
              <a:t>Click to edit Master title style</a:t>
            </a:r>
          </a:p>
        </p:txBody>
      </p:sp>
      <p:sp>
        <p:nvSpPr>
          <p:cNvPr id="3075" name="Rectangle 3"/>
          <p:cNvSpPr>
            <a:spLocks noGrp="1" noChangeArrowheads="1"/>
          </p:cNvSpPr>
          <p:nvPr>
            <p:ph type="subTitle" idx="1"/>
          </p:nvPr>
        </p:nvSpPr>
        <p:spPr>
          <a:xfrm>
            <a:off x="532488" y="14129921"/>
            <a:ext cx="9757286" cy="415431"/>
          </a:xfrm>
        </p:spPr>
        <p:txBody>
          <a:bodyPr/>
          <a:lstStyle>
            <a:lvl1pPr marL="0" indent="0">
              <a:buFontTx/>
              <a:buNone/>
              <a:defRPr sz="2699"/>
            </a:lvl1pPr>
          </a:lstStyle>
          <a:p>
            <a:r>
              <a:rPr lang="en-US"/>
              <a:t>Click to edit Master subtitle style</a:t>
            </a:r>
          </a:p>
        </p:txBody>
      </p:sp>
    </p:spTree>
    <p:extLst>
      <p:ext uri="{BB962C8B-B14F-4D97-AF65-F5344CB8AC3E}">
        <p14:creationId xmlns:p14="http://schemas.microsoft.com/office/powerpoint/2010/main" val="20680084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524989" y="6311029"/>
            <a:ext cx="9742286" cy="1440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050CF85E-8195-4B9E-8A5E-539627BA9F79}" type="slidenum">
              <a:rPr lang="en-US"/>
              <a:pPr/>
              <a:t>‹#›</a:t>
            </a:fld>
            <a:endParaRPr lang="en-US" dirty="0"/>
          </a:p>
        </p:txBody>
      </p:sp>
    </p:spTree>
    <p:extLst>
      <p:ext uri="{BB962C8B-B14F-4D97-AF65-F5344CB8AC3E}">
        <p14:creationId xmlns:p14="http://schemas.microsoft.com/office/powerpoint/2010/main" val="33881200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3107" y="12722885"/>
            <a:ext cx="9179799" cy="1384773"/>
          </a:xfrm>
        </p:spPr>
        <p:txBody>
          <a:bodyPr/>
          <a:lstStyle>
            <a:lvl1pPr algn="l">
              <a:defRPr sz="4499" b="1" cap="all"/>
            </a:lvl1pPr>
          </a:lstStyle>
          <a:p>
            <a:r>
              <a:rPr lang="en-US"/>
              <a:t>Click to edit Master title style</a:t>
            </a:r>
          </a:p>
        </p:txBody>
      </p:sp>
      <p:sp>
        <p:nvSpPr>
          <p:cNvPr id="3" name="Text Placeholder 2"/>
          <p:cNvSpPr>
            <a:spLocks noGrp="1"/>
          </p:cNvSpPr>
          <p:nvPr>
            <p:ph type="body" idx="1"/>
          </p:nvPr>
        </p:nvSpPr>
        <p:spPr>
          <a:xfrm>
            <a:off x="853107" y="12384385"/>
            <a:ext cx="9179799" cy="338500"/>
          </a:xfrm>
        </p:spPr>
        <p:txBody>
          <a:bodyPr anchor="b"/>
          <a:lstStyle>
            <a:lvl1pPr marL="0" indent="0">
              <a:buNone/>
              <a:defRPr sz="2200"/>
            </a:lvl1pPr>
            <a:lvl2pPr marL="508533" indent="0">
              <a:buNone/>
              <a:defRPr sz="2000"/>
            </a:lvl2pPr>
            <a:lvl3pPr marL="1017067" indent="0">
              <a:buNone/>
              <a:defRPr sz="1800"/>
            </a:lvl3pPr>
            <a:lvl4pPr marL="1525600" indent="0">
              <a:buNone/>
              <a:defRPr sz="1600"/>
            </a:lvl4pPr>
            <a:lvl5pPr marL="2034133" indent="0">
              <a:buNone/>
              <a:defRPr sz="1600"/>
            </a:lvl5pPr>
            <a:lvl6pPr marL="2542666" indent="0">
              <a:buNone/>
              <a:defRPr sz="1600"/>
            </a:lvl6pPr>
            <a:lvl7pPr marL="3051200" indent="0">
              <a:buNone/>
              <a:defRPr sz="1600"/>
            </a:lvl7pPr>
            <a:lvl8pPr marL="3559733" indent="0">
              <a:buNone/>
              <a:defRPr sz="1600"/>
            </a:lvl8pPr>
            <a:lvl9pPr marL="4068266" indent="0">
              <a:buNone/>
              <a:defRPr sz="16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fld id="{AF8F76FA-8FB8-4DFB-BA51-D68797203D0E}" type="slidenum">
              <a:rPr lang="en-US"/>
              <a:pPr/>
              <a:t>‹#›</a:t>
            </a:fld>
            <a:endParaRPr lang="en-US" dirty="0"/>
          </a:p>
        </p:txBody>
      </p:sp>
    </p:spTree>
    <p:extLst>
      <p:ext uri="{BB962C8B-B14F-4D97-AF65-F5344CB8AC3E}">
        <p14:creationId xmlns:p14="http://schemas.microsoft.com/office/powerpoint/2010/main" val="36746634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24990" y="6311028"/>
            <a:ext cx="4781145" cy="2384886"/>
          </a:xfrm>
        </p:spPr>
        <p:txBody>
          <a:bodyPr/>
          <a:lstStyle>
            <a:lvl1pPr>
              <a:defRPr sz="3099"/>
            </a:lvl1pPr>
            <a:lvl2pPr>
              <a:defRPr sz="2699"/>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86131" y="6311028"/>
            <a:ext cx="4781145" cy="2384886"/>
          </a:xfrm>
        </p:spPr>
        <p:txBody>
          <a:bodyPr/>
          <a:lstStyle>
            <a:lvl1pPr>
              <a:defRPr sz="3099"/>
            </a:lvl1pPr>
            <a:lvl2pPr>
              <a:defRPr sz="2699"/>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fld id="{49FD023B-68D2-40AB-8D8C-AB52710AA49F}" type="slidenum">
              <a:rPr lang="en-US"/>
              <a:pPr/>
              <a:t>‹#›</a:t>
            </a:fld>
            <a:endParaRPr lang="en-US" dirty="0"/>
          </a:p>
        </p:txBody>
      </p:sp>
    </p:spTree>
    <p:extLst>
      <p:ext uri="{BB962C8B-B14F-4D97-AF65-F5344CB8AC3E}">
        <p14:creationId xmlns:p14="http://schemas.microsoft.com/office/powerpoint/2010/main" val="31367527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9989" y="792890"/>
            <a:ext cx="9719787" cy="415431"/>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39989" y="5448081"/>
            <a:ext cx="4771771" cy="830864"/>
          </a:xfrm>
        </p:spPr>
        <p:txBody>
          <a:bodyPr anchor="b"/>
          <a:lstStyle>
            <a:lvl1pPr marL="0" indent="0">
              <a:buNone/>
              <a:defRPr sz="2699" b="1"/>
            </a:lvl1pPr>
            <a:lvl2pPr marL="508533" indent="0">
              <a:buNone/>
              <a:defRPr sz="2200" b="1"/>
            </a:lvl2pPr>
            <a:lvl3pPr marL="1017067" indent="0">
              <a:buNone/>
              <a:defRPr sz="2000" b="1"/>
            </a:lvl3pPr>
            <a:lvl4pPr marL="1525600" indent="0">
              <a:buNone/>
              <a:defRPr sz="1800" b="1"/>
            </a:lvl4pPr>
            <a:lvl5pPr marL="2034133" indent="0">
              <a:buNone/>
              <a:defRPr sz="1800" b="1"/>
            </a:lvl5pPr>
            <a:lvl6pPr marL="2542666" indent="0">
              <a:buNone/>
              <a:defRPr sz="1800" b="1"/>
            </a:lvl6pPr>
            <a:lvl7pPr marL="3051200" indent="0">
              <a:buNone/>
              <a:defRPr sz="1800" b="1"/>
            </a:lvl7pPr>
            <a:lvl8pPr marL="3559733" indent="0">
              <a:buNone/>
              <a:defRPr sz="1800" b="1"/>
            </a:lvl8pPr>
            <a:lvl9pPr marL="4068266" indent="0">
              <a:buNone/>
              <a:defRPr sz="1800" b="1"/>
            </a:lvl9pPr>
          </a:lstStyle>
          <a:p>
            <a:pPr lvl="0"/>
            <a:r>
              <a:rPr lang="en-US"/>
              <a:t>Click to edit Master text styles</a:t>
            </a:r>
          </a:p>
        </p:txBody>
      </p:sp>
      <p:sp>
        <p:nvSpPr>
          <p:cNvPr id="4" name="Content Placeholder 3"/>
          <p:cNvSpPr>
            <a:spLocks noGrp="1"/>
          </p:cNvSpPr>
          <p:nvPr>
            <p:ph sz="half" idx="2"/>
          </p:nvPr>
        </p:nvSpPr>
        <p:spPr>
          <a:xfrm>
            <a:off x="539989" y="6278946"/>
            <a:ext cx="4771771" cy="2086390"/>
          </a:xfrm>
        </p:spPr>
        <p:txBody>
          <a:bodyPr/>
          <a:lstStyle>
            <a:lvl1pPr>
              <a:defRPr sz="2699"/>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486131" y="5448081"/>
            <a:ext cx="4773646" cy="830864"/>
          </a:xfrm>
        </p:spPr>
        <p:txBody>
          <a:bodyPr anchor="b"/>
          <a:lstStyle>
            <a:lvl1pPr marL="0" indent="0">
              <a:buNone/>
              <a:defRPr sz="2699" b="1"/>
            </a:lvl1pPr>
            <a:lvl2pPr marL="508533" indent="0">
              <a:buNone/>
              <a:defRPr sz="2200" b="1"/>
            </a:lvl2pPr>
            <a:lvl3pPr marL="1017067" indent="0">
              <a:buNone/>
              <a:defRPr sz="2000" b="1"/>
            </a:lvl3pPr>
            <a:lvl4pPr marL="1525600" indent="0">
              <a:buNone/>
              <a:defRPr sz="1800" b="1"/>
            </a:lvl4pPr>
            <a:lvl5pPr marL="2034133" indent="0">
              <a:buNone/>
              <a:defRPr sz="1800" b="1"/>
            </a:lvl5pPr>
            <a:lvl6pPr marL="2542666" indent="0">
              <a:buNone/>
              <a:defRPr sz="1800" b="1"/>
            </a:lvl6pPr>
            <a:lvl7pPr marL="3051200" indent="0">
              <a:buNone/>
              <a:defRPr sz="1800" b="1"/>
            </a:lvl7pPr>
            <a:lvl8pPr marL="3559733" indent="0">
              <a:buNone/>
              <a:defRPr sz="1800" b="1"/>
            </a:lvl8pPr>
            <a:lvl9pPr marL="4068266" indent="0">
              <a:buNone/>
              <a:defRPr sz="1800" b="1"/>
            </a:lvl9pPr>
          </a:lstStyle>
          <a:p>
            <a:pPr lvl="0"/>
            <a:r>
              <a:rPr lang="en-US"/>
              <a:t>Click to edit Master text styles</a:t>
            </a:r>
          </a:p>
        </p:txBody>
      </p:sp>
      <p:sp>
        <p:nvSpPr>
          <p:cNvPr id="6" name="Content Placeholder 5"/>
          <p:cNvSpPr>
            <a:spLocks noGrp="1"/>
          </p:cNvSpPr>
          <p:nvPr>
            <p:ph sz="quarter" idx="4"/>
          </p:nvPr>
        </p:nvSpPr>
        <p:spPr>
          <a:xfrm>
            <a:off x="5486131" y="6278946"/>
            <a:ext cx="4773646" cy="2086390"/>
          </a:xfrm>
        </p:spPr>
        <p:txBody>
          <a:bodyPr/>
          <a:lstStyle>
            <a:lvl1pPr>
              <a:defRPr sz="2699"/>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fld id="{DEEAA192-6979-4EC6-8074-B77FACCDD5C3}" type="slidenum">
              <a:rPr lang="en-US"/>
              <a:pPr/>
              <a:t>‹#›</a:t>
            </a:fld>
            <a:endParaRPr lang="en-US" dirty="0"/>
          </a:p>
        </p:txBody>
      </p:sp>
    </p:spTree>
    <p:extLst>
      <p:ext uri="{BB962C8B-B14F-4D97-AF65-F5344CB8AC3E}">
        <p14:creationId xmlns:p14="http://schemas.microsoft.com/office/powerpoint/2010/main" val="1504516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fld id="{3CFABB5E-4E67-41F6-9EDD-509953852151}" type="slidenum">
              <a:rPr lang="en-US"/>
              <a:pPr/>
              <a:t>‹#›</a:t>
            </a:fld>
            <a:endParaRPr lang="en-US" dirty="0"/>
          </a:p>
        </p:txBody>
      </p:sp>
    </p:spTree>
    <p:extLst>
      <p:ext uri="{BB962C8B-B14F-4D97-AF65-F5344CB8AC3E}">
        <p14:creationId xmlns:p14="http://schemas.microsoft.com/office/powerpoint/2010/main" val="17839252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18F679A1-2107-45B6-A24F-3170CB963B0F}" type="slidenum">
              <a:rPr lang="en-US"/>
              <a:pPr/>
              <a:t>‹#›</a:t>
            </a:fld>
            <a:endParaRPr lang="en-US" dirty="0"/>
          </a:p>
        </p:txBody>
      </p:sp>
    </p:spTree>
    <p:extLst>
      <p:ext uri="{BB962C8B-B14F-4D97-AF65-F5344CB8AC3E}">
        <p14:creationId xmlns:p14="http://schemas.microsoft.com/office/powerpoint/2010/main" val="12048497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9990" y="3466188"/>
            <a:ext cx="3553048" cy="676999"/>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4222408" y="788308"/>
            <a:ext cx="6037368" cy="2744927"/>
          </a:xfrm>
        </p:spPr>
        <p:txBody>
          <a:bodyPr/>
          <a:lstStyle>
            <a:lvl1pPr>
              <a:defRPr sz="3599"/>
            </a:lvl1pPr>
            <a:lvl2pPr>
              <a:defRPr sz="3099"/>
            </a:lvl2pPr>
            <a:lvl3pPr>
              <a:defRPr sz="2699"/>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9990" y="4143188"/>
            <a:ext cx="3553048" cy="246182"/>
          </a:xfrm>
        </p:spPr>
        <p:txBody>
          <a:bodyPr/>
          <a:lstStyle>
            <a:lvl1pPr marL="0" indent="0">
              <a:buNone/>
              <a:defRPr sz="1600"/>
            </a:lvl1pPr>
            <a:lvl2pPr marL="508533" indent="0">
              <a:buNone/>
              <a:defRPr sz="1300"/>
            </a:lvl2pPr>
            <a:lvl3pPr marL="1017067" indent="0">
              <a:buNone/>
              <a:defRPr sz="1100"/>
            </a:lvl3pPr>
            <a:lvl4pPr marL="1525600" indent="0">
              <a:buNone/>
              <a:defRPr sz="1000"/>
            </a:lvl4pPr>
            <a:lvl5pPr marL="2034133" indent="0">
              <a:buNone/>
              <a:defRPr sz="1000"/>
            </a:lvl5pPr>
            <a:lvl6pPr marL="2542666" indent="0">
              <a:buNone/>
              <a:defRPr sz="1000"/>
            </a:lvl6pPr>
            <a:lvl7pPr marL="3051200" indent="0">
              <a:buNone/>
              <a:defRPr sz="1000"/>
            </a:lvl7pPr>
            <a:lvl8pPr marL="3559733" indent="0">
              <a:buNone/>
              <a:defRPr sz="1000"/>
            </a:lvl8pPr>
            <a:lvl9pPr marL="4068266" indent="0">
              <a:buNone/>
              <a:defRPr sz="10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5E1F7D7E-E044-4112-AFC0-9C618082688F}" type="slidenum">
              <a:rPr lang="en-US"/>
              <a:pPr/>
              <a:t>‹#›</a:t>
            </a:fld>
            <a:endParaRPr lang="en-US" dirty="0"/>
          </a:p>
        </p:txBody>
      </p:sp>
    </p:spTree>
    <p:extLst>
      <p:ext uri="{BB962C8B-B14F-4D97-AF65-F5344CB8AC3E}">
        <p14:creationId xmlns:p14="http://schemas.microsoft.com/office/powerpoint/2010/main" val="4196461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02B721-222F-4667-B1AF-749A64FF1E3C}" type="datetime1">
              <a:rPr lang="en-GB" smtClean="0"/>
              <a:t>12/05/2020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C38838-194C-4659-863B-B2D8EB347E8B}" type="slidenum">
              <a:rPr lang="en-GB" smtClean="0"/>
              <a:t>‹#›</a:t>
            </a:fld>
            <a:endParaRPr lang="en-GB"/>
          </a:p>
        </p:txBody>
      </p:sp>
    </p:spTree>
    <p:extLst>
      <p:ext uri="{BB962C8B-B14F-4D97-AF65-F5344CB8AC3E}">
        <p14:creationId xmlns:p14="http://schemas.microsoft.com/office/powerpoint/2010/main" val="33747572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16829" y="15157204"/>
            <a:ext cx="6479858" cy="338500"/>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2116829" y="1769104"/>
            <a:ext cx="6479858" cy="553909"/>
          </a:xfrm>
        </p:spPr>
        <p:txBody>
          <a:bodyPr/>
          <a:lstStyle>
            <a:lvl1pPr marL="0" indent="0">
              <a:buNone/>
              <a:defRPr sz="3599"/>
            </a:lvl1pPr>
            <a:lvl2pPr marL="508533" indent="0">
              <a:buNone/>
              <a:defRPr sz="3099"/>
            </a:lvl2pPr>
            <a:lvl3pPr marL="1017067" indent="0">
              <a:buNone/>
              <a:defRPr sz="2699"/>
            </a:lvl3pPr>
            <a:lvl4pPr marL="1525600" indent="0">
              <a:buNone/>
              <a:defRPr sz="2200"/>
            </a:lvl4pPr>
            <a:lvl5pPr marL="2034133" indent="0">
              <a:buNone/>
              <a:defRPr sz="2200"/>
            </a:lvl5pPr>
            <a:lvl6pPr marL="2542666" indent="0">
              <a:buNone/>
              <a:defRPr sz="2200"/>
            </a:lvl6pPr>
            <a:lvl7pPr marL="3051200" indent="0">
              <a:buNone/>
              <a:defRPr sz="2200"/>
            </a:lvl7pPr>
            <a:lvl8pPr marL="3559733" indent="0">
              <a:buNone/>
              <a:defRPr sz="2200"/>
            </a:lvl8pPr>
            <a:lvl9pPr marL="4068266" indent="0">
              <a:buNone/>
              <a:defRPr sz="2200"/>
            </a:lvl9pPr>
          </a:lstStyle>
          <a:p>
            <a:r>
              <a:rPr lang="en-US" dirty="0"/>
              <a:t>Click icon to add picture</a:t>
            </a:r>
          </a:p>
        </p:txBody>
      </p:sp>
      <p:sp>
        <p:nvSpPr>
          <p:cNvPr id="4" name="Text Placeholder 3"/>
          <p:cNvSpPr>
            <a:spLocks noGrp="1"/>
          </p:cNvSpPr>
          <p:nvPr>
            <p:ph type="body" sz="half" idx="2"/>
          </p:nvPr>
        </p:nvSpPr>
        <p:spPr>
          <a:xfrm>
            <a:off x="2116829" y="15495704"/>
            <a:ext cx="6479858" cy="246182"/>
          </a:xfrm>
        </p:spPr>
        <p:txBody>
          <a:bodyPr/>
          <a:lstStyle>
            <a:lvl1pPr marL="0" indent="0">
              <a:buNone/>
              <a:defRPr sz="1600"/>
            </a:lvl1pPr>
            <a:lvl2pPr marL="508533" indent="0">
              <a:buNone/>
              <a:defRPr sz="1300"/>
            </a:lvl2pPr>
            <a:lvl3pPr marL="1017067" indent="0">
              <a:buNone/>
              <a:defRPr sz="1100"/>
            </a:lvl3pPr>
            <a:lvl4pPr marL="1525600" indent="0">
              <a:buNone/>
              <a:defRPr sz="1000"/>
            </a:lvl4pPr>
            <a:lvl5pPr marL="2034133" indent="0">
              <a:buNone/>
              <a:defRPr sz="1000"/>
            </a:lvl5pPr>
            <a:lvl6pPr marL="2542666" indent="0">
              <a:buNone/>
              <a:defRPr sz="1000"/>
            </a:lvl6pPr>
            <a:lvl7pPr marL="3051200" indent="0">
              <a:buNone/>
              <a:defRPr sz="1000"/>
            </a:lvl7pPr>
            <a:lvl8pPr marL="3559733" indent="0">
              <a:buNone/>
              <a:defRPr sz="1000"/>
            </a:lvl8pPr>
            <a:lvl9pPr marL="4068266" indent="0">
              <a:buNone/>
              <a:defRPr sz="10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59BDC479-3043-4F6E-AA2A-88DBCFEA1824}" type="slidenum">
              <a:rPr lang="en-US"/>
              <a:pPr/>
              <a:t>‹#›</a:t>
            </a:fld>
            <a:endParaRPr lang="en-US" dirty="0"/>
          </a:p>
        </p:txBody>
      </p:sp>
    </p:spTree>
    <p:extLst>
      <p:ext uri="{BB962C8B-B14F-4D97-AF65-F5344CB8AC3E}">
        <p14:creationId xmlns:p14="http://schemas.microsoft.com/office/powerpoint/2010/main" val="33612041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591082" y="6311029"/>
            <a:ext cx="10858357" cy="10619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F7945843-8387-4D5A-A182-21F8AFB1A961}" type="slidenum">
              <a:rPr lang="en-US"/>
              <a:pPr/>
              <a:t>‹#›</a:t>
            </a:fld>
            <a:endParaRPr lang="en-US" dirty="0"/>
          </a:p>
        </p:txBody>
      </p:sp>
    </p:spTree>
    <p:extLst>
      <p:ext uri="{BB962C8B-B14F-4D97-AF65-F5344CB8AC3E}">
        <p14:creationId xmlns:p14="http://schemas.microsoft.com/office/powerpoint/2010/main" val="30249409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51904" y="3666537"/>
            <a:ext cx="415370" cy="54677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11315" y="3666537"/>
            <a:ext cx="1440394" cy="54677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CCAD668C-D7F3-45FA-BBAC-57DD0E5AD27E}" type="slidenum">
              <a:rPr lang="en-US"/>
              <a:pPr/>
              <a:t>‹#›</a:t>
            </a:fld>
            <a:endParaRPr lang="en-US" dirty="0"/>
          </a:p>
        </p:txBody>
      </p:sp>
    </p:spTree>
    <p:extLst>
      <p:ext uri="{BB962C8B-B14F-4D97-AF65-F5344CB8AC3E}">
        <p14:creationId xmlns:p14="http://schemas.microsoft.com/office/powerpoint/2010/main" val="3068409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6859" y="4936085"/>
            <a:ext cx="9314796" cy="8235957"/>
          </a:xfrm>
        </p:spPr>
        <p:txBody>
          <a:bodyPr anchor="b"/>
          <a:lstStyle>
            <a:lvl1pPr>
              <a:defRPr sz="7087"/>
            </a:lvl1pPr>
          </a:lstStyle>
          <a:p>
            <a:r>
              <a:rPr lang="en-US"/>
              <a:t>Click to edit Master title style</a:t>
            </a:r>
            <a:endParaRPr lang="en-US" dirty="0"/>
          </a:p>
        </p:txBody>
      </p:sp>
      <p:sp>
        <p:nvSpPr>
          <p:cNvPr id="3" name="Text Placeholder 2"/>
          <p:cNvSpPr>
            <a:spLocks noGrp="1"/>
          </p:cNvSpPr>
          <p:nvPr>
            <p:ph type="body" idx="1"/>
          </p:nvPr>
        </p:nvSpPr>
        <p:spPr>
          <a:xfrm>
            <a:off x="736859" y="13249958"/>
            <a:ext cx="9314796" cy="4331095"/>
          </a:xfrm>
        </p:spPr>
        <p:txBody>
          <a:bodyPr/>
          <a:lstStyle>
            <a:lvl1pPr marL="0" indent="0">
              <a:buNone/>
              <a:defRPr sz="2835">
                <a:solidFill>
                  <a:schemeClr val="tx1"/>
                </a:solidFill>
              </a:defRPr>
            </a:lvl1pPr>
            <a:lvl2pPr marL="540001" indent="0">
              <a:buNone/>
              <a:defRPr sz="2362">
                <a:solidFill>
                  <a:schemeClr val="tx1">
                    <a:tint val="75000"/>
                  </a:schemeClr>
                </a:solidFill>
              </a:defRPr>
            </a:lvl2pPr>
            <a:lvl3pPr marL="1080002" indent="0">
              <a:buNone/>
              <a:defRPr sz="2126">
                <a:solidFill>
                  <a:schemeClr val="tx1">
                    <a:tint val="75000"/>
                  </a:schemeClr>
                </a:solidFill>
              </a:defRPr>
            </a:lvl3pPr>
            <a:lvl4pPr marL="1620004" indent="0">
              <a:buNone/>
              <a:defRPr sz="1890">
                <a:solidFill>
                  <a:schemeClr val="tx1">
                    <a:tint val="75000"/>
                  </a:schemeClr>
                </a:solidFill>
              </a:defRPr>
            </a:lvl4pPr>
            <a:lvl5pPr marL="2160005" indent="0">
              <a:buNone/>
              <a:defRPr sz="1890">
                <a:solidFill>
                  <a:schemeClr val="tx1">
                    <a:tint val="75000"/>
                  </a:schemeClr>
                </a:solidFill>
              </a:defRPr>
            </a:lvl5pPr>
            <a:lvl6pPr marL="2700006" indent="0">
              <a:buNone/>
              <a:defRPr sz="1890">
                <a:solidFill>
                  <a:schemeClr val="tx1">
                    <a:tint val="75000"/>
                  </a:schemeClr>
                </a:solidFill>
              </a:defRPr>
            </a:lvl6pPr>
            <a:lvl7pPr marL="3240007" indent="0">
              <a:buNone/>
              <a:defRPr sz="1890">
                <a:solidFill>
                  <a:schemeClr val="tx1">
                    <a:tint val="75000"/>
                  </a:schemeClr>
                </a:solidFill>
              </a:defRPr>
            </a:lvl7pPr>
            <a:lvl8pPr marL="3780007" indent="0">
              <a:buNone/>
              <a:defRPr sz="1890">
                <a:solidFill>
                  <a:schemeClr val="tx1">
                    <a:tint val="75000"/>
                  </a:schemeClr>
                </a:solidFill>
              </a:defRPr>
            </a:lvl8pPr>
            <a:lvl9pPr marL="4320008" indent="0">
              <a:buNone/>
              <a:defRPr sz="189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B307B80-B8C7-42B0-8EBF-A5B3BE02A1A3}" type="datetime1">
              <a:rPr lang="en-GB" smtClean="0"/>
              <a:t>12/05/2020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C38838-194C-4659-863B-B2D8EB347E8B}" type="slidenum">
              <a:rPr lang="en-GB" smtClean="0"/>
              <a:t>‹#›</a:t>
            </a:fld>
            <a:endParaRPr lang="en-GB"/>
          </a:p>
        </p:txBody>
      </p:sp>
    </p:spTree>
    <p:extLst>
      <p:ext uri="{BB962C8B-B14F-4D97-AF65-F5344CB8AC3E}">
        <p14:creationId xmlns:p14="http://schemas.microsoft.com/office/powerpoint/2010/main" val="2119145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42485" y="5270647"/>
            <a:ext cx="4589899" cy="1256247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467381" y="5270647"/>
            <a:ext cx="4589899" cy="1256247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14A15A4-12B9-4A18-91F4-D384A0CDDB3E}" type="datetime1">
              <a:rPr lang="en-GB" smtClean="0"/>
              <a:t>12/05/2020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C38838-194C-4659-863B-B2D8EB347E8B}" type="slidenum">
              <a:rPr lang="en-GB" smtClean="0"/>
              <a:t>‹#›</a:t>
            </a:fld>
            <a:endParaRPr lang="en-GB"/>
          </a:p>
        </p:txBody>
      </p:sp>
    </p:spTree>
    <p:extLst>
      <p:ext uri="{BB962C8B-B14F-4D97-AF65-F5344CB8AC3E}">
        <p14:creationId xmlns:p14="http://schemas.microsoft.com/office/powerpoint/2010/main" val="2260787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43891" y="1054138"/>
            <a:ext cx="9314796" cy="3826949"/>
          </a:xfrm>
        </p:spPr>
        <p:txBody>
          <a:bodyPr/>
          <a:lstStyle/>
          <a:p>
            <a:r>
              <a:rPr lang="en-US"/>
              <a:t>Click to edit Master title style</a:t>
            </a:r>
            <a:endParaRPr lang="en-US" dirty="0"/>
          </a:p>
        </p:txBody>
      </p:sp>
      <p:sp>
        <p:nvSpPr>
          <p:cNvPr id="3" name="Text Placeholder 2"/>
          <p:cNvSpPr>
            <a:spLocks noGrp="1"/>
          </p:cNvSpPr>
          <p:nvPr>
            <p:ph type="body" idx="1"/>
          </p:nvPr>
        </p:nvSpPr>
        <p:spPr>
          <a:xfrm>
            <a:off x="743893" y="4853580"/>
            <a:ext cx="4568805" cy="2378664"/>
          </a:xfrm>
        </p:spPr>
        <p:txBody>
          <a:bodyPr anchor="b"/>
          <a:lstStyle>
            <a:lvl1pPr marL="0" indent="0">
              <a:buNone/>
              <a:defRPr sz="2835" b="1"/>
            </a:lvl1pPr>
            <a:lvl2pPr marL="540001" indent="0">
              <a:buNone/>
              <a:defRPr sz="2362" b="1"/>
            </a:lvl2pPr>
            <a:lvl3pPr marL="1080002" indent="0">
              <a:buNone/>
              <a:defRPr sz="2126" b="1"/>
            </a:lvl3pPr>
            <a:lvl4pPr marL="1620004" indent="0">
              <a:buNone/>
              <a:defRPr sz="1890" b="1"/>
            </a:lvl4pPr>
            <a:lvl5pPr marL="2160005" indent="0">
              <a:buNone/>
              <a:defRPr sz="1890" b="1"/>
            </a:lvl5pPr>
            <a:lvl6pPr marL="2700006" indent="0">
              <a:buNone/>
              <a:defRPr sz="1890" b="1"/>
            </a:lvl6pPr>
            <a:lvl7pPr marL="3240007" indent="0">
              <a:buNone/>
              <a:defRPr sz="1890" b="1"/>
            </a:lvl7pPr>
            <a:lvl8pPr marL="3780007" indent="0">
              <a:buNone/>
              <a:defRPr sz="1890" b="1"/>
            </a:lvl8pPr>
            <a:lvl9pPr marL="4320008" indent="0">
              <a:buNone/>
              <a:defRPr sz="1890" b="1"/>
            </a:lvl9pPr>
          </a:lstStyle>
          <a:p>
            <a:pPr lvl="0"/>
            <a:r>
              <a:rPr lang="en-US"/>
              <a:t>Edit Master text styles</a:t>
            </a:r>
          </a:p>
        </p:txBody>
      </p:sp>
      <p:sp>
        <p:nvSpPr>
          <p:cNvPr id="4" name="Content Placeholder 3"/>
          <p:cNvSpPr>
            <a:spLocks noGrp="1"/>
          </p:cNvSpPr>
          <p:nvPr>
            <p:ph sz="half" idx="2"/>
          </p:nvPr>
        </p:nvSpPr>
        <p:spPr>
          <a:xfrm>
            <a:off x="743893" y="7232244"/>
            <a:ext cx="4568805" cy="1063754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467381" y="4853580"/>
            <a:ext cx="4591306" cy="2378664"/>
          </a:xfrm>
        </p:spPr>
        <p:txBody>
          <a:bodyPr anchor="b"/>
          <a:lstStyle>
            <a:lvl1pPr marL="0" indent="0">
              <a:buNone/>
              <a:defRPr sz="2835" b="1"/>
            </a:lvl1pPr>
            <a:lvl2pPr marL="540001" indent="0">
              <a:buNone/>
              <a:defRPr sz="2362" b="1"/>
            </a:lvl2pPr>
            <a:lvl3pPr marL="1080002" indent="0">
              <a:buNone/>
              <a:defRPr sz="2126" b="1"/>
            </a:lvl3pPr>
            <a:lvl4pPr marL="1620004" indent="0">
              <a:buNone/>
              <a:defRPr sz="1890" b="1"/>
            </a:lvl4pPr>
            <a:lvl5pPr marL="2160005" indent="0">
              <a:buNone/>
              <a:defRPr sz="1890" b="1"/>
            </a:lvl5pPr>
            <a:lvl6pPr marL="2700006" indent="0">
              <a:buNone/>
              <a:defRPr sz="1890" b="1"/>
            </a:lvl6pPr>
            <a:lvl7pPr marL="3240007" indent="0">
              <a:buNone/>
              <a:defRPr sz="1890" b="1"/>
            </a:lvl7pPr>
            <a:lvl8pPr marL="3780007" indent="0">
              <a:buNone/>
              <a:defRPr sz="1890" b="1"/>
            </a:lvl8pPr>
            <a:lvl9pPr marL="4320008" indent="0">
              <a:buNone/>
              <a:defRPr sz="1890" b="1"/>
            </a:lvl9pPr>
          </a:lstStyle>
          <a:p>
            <a:pPr lvl="0"/>
            <a:r>
              <a:rPr lang="en-US"/>
              <a:t>Edit Master text styles</a:t>
            </a:r>
          </a:p>
        </p:txBody>
      </p:sp>
      <p:sp>
        <p:nvSpPr>
          <p:cNvPr id="6" name="Content Placeholder 5"/>
          <p:cNvSpPr>
            <a:spLocks noGrp="1"/>
          </p:cNvSpPr>
          <p:nvPr>
            <p:ph sz="quarter" idx="4"/>
          </p:nvPr>
        </p:nvSpPr>
        <p:spPr>
          <a:xfrm>
            <a:off x="5467381" y="7232244"/>
            <a:ext cx="4591306" cy="1063754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135ACB-1B6C-46B1-9470-E6D357935CCB}" type="datetime1">
              <a:rPr lang="en-GB" smtClean="0"/>
              <a:t>12/05/2020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4C38838-194C-4659-863B-B2D8EB347E8B}" type="slidenum">
              <a:rPr lang="en-GB" smtClean="0"/>
              <a:t>‹#›</a:t>
            </a:fld>
            <a:endParaRPr lang="en-GB"/>
          </a:p>
        </p:txBody>
      </p:sp>
    </p:spTree>
    <p:extLst>
      <p:ext uri="{BB962C8B-B14F-4D97-AF65-F5344CB8AC3E}">
        <p14:creationId xmlns:p14="http://schemas.microsoft.com/office/powerpoint/2010/main" val="1401749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35A80F-D35C-4824-8B46-955109DEB309}" type="datetime1">
              <a:rPr lang="en-GB" smtClean="0"/>
              <a:t>12/05/2020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4C38838-194C-4659-863B-B2D8EB347E8B}" type="slidenum">
              <a:rPr lang="en-GB" smtClean="0"/>
              <a:t>‹#›</a:t>
            </a:fld>
            <a:endParaRPr lang="en-GB"/>
          </a:p>
        </p:txBody>
      </p:sp>
    </p:spTree>
    <p:extLst>
      <p:ext uri="{BB962C8B-B14F-4D97-AF65-F5344CB8AC3E}">
        <p14:creationId xmlns:p14="http://schemas.microsoft.com/office/powerpoint/2010/main" val="3425771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C380E7-0A5C-4C77-9D05-A5410DFAEF6A}" type="datetime1">
              <a:rPr lang="en-GB" smtClean="0"/>
              <a:t>12/05/2020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4C38838-194C-4659-863B-B2D8EB347E8B}" type="slidenum">
              <a:rPr lang="en-GB" smtClean="0"/>
              <a:t>‹#›</a:t>
            </a:fld>
            <a:endParaRPr lang="en-GB"/>
          </a:p>
        </p:txBody>
      </p:sp>
    </p:spTree>
    <p:extLst>
      <p:ext uri="{BB962C8B-B14F-4D97-AF65-F5344CB8AC3E}">
        <p14:creationId xmlns:p14="http://schemas.microsoft.com/office/powerpoint/2010/main" val="2188189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3890" y="1319957"/>
            <a:ext cx="3483205" cy="4619837"/>
          </a:xfrm>
        </p:spPr>
        <p:txBody>
          <a:bodyPr anchor="b"/>
          <a:lstStyle>
            <a:lvl1pPr>
              <a:defRPr sz="3780"/>
            </a:lvl1pPr>
          </a:lstStyle>
          <a:p>
            <a:r>
              <a:rPr lang="en-US"/>
              <a:t>Click to edit Master title style</a:t>
            </a:r>
            <a:endParaRPr lang="en-US" dirty="0"/>
          </a:p>
        </p:txBody>
      </p:sp>
      <p:sp>
        <p:nvSpPr>
          <p:cNvPr id="3" name="Content Placeholder 2"/>
          <p:cNvSpPr>
            <a:spLocks noGrp="1"/>
          </p:cNvSpPr>
          <p:nvPr>
            <p:ph idx="1"/>
          </p:nvPr>
        </p:nvSpPr>
        <p:spPr>
          <a:xfrm>
            <a:off x="4591306" y="2850737"/>
            <a:ext cx="5467380" cy="14070336"/>
          </a:xfrm>
        </p:spPr>
        <p:txBody>
          <a:bodyPr/>
          <a:lstStyle>
            <a:lvl1pPr>
              <a:defRPr sz="3780"/>
            </a:lvl1pPr>
            <a:lvl2pPr>
              <a:defRPr sz="3307"/>
            </a:lvl2pPr>
            <a:lvl3pPr>
              <a:defRPr sz="2835"/>
            </a:lvl3pPr>
            <a:lvl4pPr>
              <a:defRPr sz="2362"/>
            </a:lvl4pPr>
            <a:lvl5pPr>
              <a:defRPr sz="2362"/>
            </a:lvl5pPr>
            <a:lvl6pPr>
              <a:defRPr sz="2362"/>
            </a:lvl6pPr>
            <a:lvl7pPr>
              <a:defRPr sz="2362"/>
            </a:lvl7pPr>
            <a:lvl8pPr>
              <a:defRPr sz="2362"/>
            </a:lvl8pPr>
            <a:lvl9pPr>
              <a:defRPr sz="2362"/>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43890" y="5939790"/>
            <a:ext cx="3483205" cy="11004196"/>
          </a:xfrm>
        </p:spPr>
        <p:txBody>
          <a:bodyPr/>
          <a:lstStyle>
            <a:lvl1pPr marL="0" indent="0">
              <a:buNone/>
              <a:defRPr sz="1890"/>
            </a:lvl1pPr>
            <a:lvl2pPr marL="540001" indent="0">
              <a:buNone/>
              <a:defRPr sz="1654"/>
            </a:lvl2pPr>
            <a:lvl3pPr marL="1080002" indent="0">
              <a:buNone/>
              <a:defRPr sz="1417"/>
            </a:lvl3pPr>
            <a:lvl4pPr marL="1620004" indent="0">
              <a:buNone/>
              <a:defRPr sz="1181"/>
            </a:lvl4pPr>
            <a:lvl5pPr marL="2160005" indent="0">
              <a:buNone/>
              <a:defRPr sz="1181"/>
            </a:lvl5pPr>
            <a:lvl6pPr marL="2700006" indent="0">
              <a:buNone/>
              <a:defRPr sz="1181"/>
            </a:lvl6pPr>
            <a:lvl7pPr marL="3240007" indent="0">
              <a:buNone/>
              <a:defRPr sz="1181"/>
            </a:lvl7pPr>
            <a:lvl8pPr marL="3780007" indent="0">
              <a:buNone/>
              <a:defRPr sz="1181"/>
            </a:lvl8pPr>
            <a:lvl9pPr marL="4320008" indent="0">
              <a:buNone/>
              <a:defRPr sz="1181"/>
            </a:lvl9pPr>
          </a:lstStyle>
          <a:p>
            <a:pPr lvl="0"/>
            <a:r>
              <a:rPr lang="en-US"/>
              <a:t>Edit Master text styles</a:t>
            </a:r>
          </a:p>
        </p:txBody>
      </p:sp>
      <p:sp>
        <p:nvSpPr>
          <p:cNvPr id="5" name="Date Placeholder 4"/>
          <p:cNvSpPr>
            <a:spLocks noGrp="1"/>
          </p:cNvSpPr>
          <p:nvPr>
            <p:ph type="dt" sz="half" idx="10"/>
          </p:nvPr>
        </p:nvSpPr>
        <p:spPr/>
        <p:txBody>
          <a:bodyPr/>
          <a:lstStyle/>
          <a:p>
            <a:fld id="{C3BACC5D-1612-4AF7-96AC-B6E42E5F6272}" type="datetime1">
              <a:rPr lang="en-GB" smtClean="0"/>
              <a:t>12/05/2020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C38838-194C-4659-863B-B2D8EB347E8B}" type="slidenum">
              <a:rPr lang="en-GB" smtClean="0"/>
              <a:t>‹#›</a:t>
            </a:fld>
            <a:endParaRPr lang="en-GB"/>
          </a:p>
        </p:txBody>
      </p:sp>
    </p:spTree>
    <p:extLst>
      <p:ext uri="{BB962C8B-B14F-4D97-AF65-F5344CB8AC3E}">
        <p14:creationId xmlns:p14="http://schemas.microsoft.com/office/powerpoint/2010/main" val="3582842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3890" y="1319957"/>
            <a:ext cx="3483205" cy="4619837"/>
          </a:xfrm>
        </p:spPr>
        <p:txBody>
          <a:bodyPr anchor="b"/>
          <a:lstStyle>
            <a:lvl1pPr>
              <a:defRPr sz="378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91306" y="2850737"/>
            <a:ext cx="5467380" cy="14070336"/>
          </a:xfrm>
        </p:spPr>
        <p:txBody>
          <a:bodyPr anchor="t"/>
          <a:lstStyle>
            <a:lvl1pPr marL="0" indent="0">
              <a:buNone/>
              <a:defRPr sz="3780"/>
            </a:lvl1pPr>
            <a:lvl2pPr marL="540001" indent="0">
              <a:buNone/>
              <a:defRPr sz="3307"/>
            </a:lvl2pPr>
            <a:lvl3pPr marL="1080002" indent="0">
              <a:buNone/>
              <a:defRPr sz="2835"/>
            </a:lvl3pPr>
            <a:lvl4pPr marL="1620004" indent="0">
              <a:buNone/>
              <a:defRPr sz="2362"/>
            </a:lvl4pPr>
            <a:lvl5pPr marL="2160005" indent="0">
              <a:buNone/>
              <a:defRPr sz="2362"/>
            </a:lvl5pPr>
            <a:lvl6pPr marL="2700006" indent="0">
              <a:buNone/>
              <a:defRPr sz="2362"/>
            </a:lvl6pPr>
            <a:lvl7pPr marL="3240007" indent="0">
              <a:buNone/>
              <a:defRPr sz="2362"/>
            </a:lvl7pPr>
            <a:lvl8pPr marL="3780007" indent="0">
              <a:buNone/>
              <a:defRPr sz="2362"/>
            </a:lvl8pPr>
            <a:lvl9pPr marL="4320008" indent="0">
              <a:buNone/>
              <a:defRPr sz="2362"/>
            </a:lvl9pPr>
          </a:lstStyle>
          <a:p>
            <a:r>
              <a:rPr lang="en-US"/>
              <a:t>Click icon to add picture</a:t>
            </a:r>
            <a:endParaRPr lang="en-US" dirty="0"/>
          </a:p>
        </p:txBody>
      </p:sp>
      <p:sp>
        <p:nvSpPr>
          <p:cNvPr id="4" name="Text Placeholder 3"/>
          <p:cNvSpPr>
            <a:spLocks noGrp="1"/>
          </p:cNvSpPr>
          <p:nvPr>
            <p:ph type="body" sz="half" idx="2"/>
          </p:nvPr>
        </p:nvSpPr>
        <p:spPr>
          <a:xfrm>
            <a:off x="743890" y="5939790"/>
            <a:ext cx="3483205" cy="11004196"/>
          </a:xfrm>
        </p:spPr>
        <p:txBody>
          <a:bodyPr/>
          <a:lstStyle>
            <a:lvl1pPr marL="0" indent="0">
              <a:buNone/>
              <a:defRPr sz="1890"/>
            </a:lvl1pPr>
            <a:lvl2pPr marL="540001" indent="0">
              <a:buNone/>
              <a:defRPr sz="1654"/>
            </a:lvl2pPr>
            <a:lvl3pPr marL="1080002" indent="0">
              <a:buNone/>
              <a:defRPr sz="1417"/>
            </a:lvl3pPr>
            <a:lvl4pPr marL="1620004" indent="0">
              <a:buNone/>
              <a:defRPr sz="1181"/>
            </a:lvl4pPr>
            <a:lvl5pPr marL="2160005" indent="0">
              <a:buNone/>
              <a:defRPr sz="1181"/>
            </a:lvl5pPr>
            <a:lvl6pPr marL="2700006" indent="0">
              <a:buNone/>
              <a:defRPr sz="1181"/>
            </a:lvl6pPr>
            <a:lvl7pPr marL="3240007" indent="0">
              <a:buNone/>
              <a:defRPr sz="1181"/>
            </a:lvl7pPr>
            <a:lvl8pPr marL="3780007" indent="0">
              <a:buNone/>
              <a:defRPr sz="1181"/>
            </a:lvl8pPr>
            <a:lvl9pPr marL="4320008" indent="0">
              <a:buNone/>
              <a:defRPr sz="1181"/>
            </a:lvl9pPr>
          </a:lstStyle>
          <a:p>
            <a:pPr lvl="0"/>
            <a:r>
              <a:rPr lang="en-US"/>
              <a:t>Edit Master text styles</a:t>
            </a:r>
          </a:p>
        </p:txBody>
      </p:sp>
      <p:sp>
        <p:nvSpPr>
          <p:cNvPr id="5" name="Date Placeholder 4"/>
          <p:cNvSpPr>
            <a:spLocks noGrp="1"/>
          </p:cNvSpPr>
          <p:nvPr>
            <p:ph type="dt" sz="half" idx="10"/>
          </p:nvPr>
        </p:nvSpPr>
        <p:spPr/>
        <p:txBody>
          <a:bodyPr/>
          <a:lstStyle/>
          <a:p>
            <a:fld id="{BFFB1E6F-48E5-4052-96D4-973D4AB820F0}" type="datetime1">
              <a:rPr lang="en-GB" smtClean="0"/>
              <a:t>12/05/2020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C38838-194C-4659-863B-B2D8EB347E8B}" type="slidenum">
              <a:rPr lang="en-GB" smtClean="0"/>
              <a:t>‹#›</a:t>
            </a:fld>
            <a:endParaRPr lang="en-GB"/>
          </a:p>
        </p:txBody>
      </p:sp>
    </p:spTree>
    <p:extLst>
      <p:ext uri="{BB962C8B-B14F-4D97-AF65-F5344CB8AC3E}">
        <p14:creationId xmlns:p14="http://schemas.microsoft.com/office/powerpoint/2010/main" val="115150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2484" y="1054138"/>
            <a:ext cx="9314796" cy="382694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42484" y="5270647"/>
            <a:ext cx="9314796" cy="1256247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2485" y="18351026"/>
            <a:ext cx="2429947" cy="1054129"/>
          </a:xfrm>
          <a:prstGeom prst="rect">
            <a:avLst/>
          </a:prstGeom>
        </p:spPr>
        <p:txBody>
          <a:bodyPr vert="horz" lIns="91440" tIns="45720" rIns="91440" bIns="45720" rtlCol="0" anchor="ctr"/>
          <a:lstStyle>
            <a:lvl1pPr algn="l">
              <a:defRPr sz="1417">
                <a:solidFill>
                  <a:schemeClr val="tx1">
                    <a:tint val="75000"/>
                  </a:schemeClr>
                </a:solidFill>
              </a:defRPr>
            </a:lvl1pPr>
          </a:lstStyle>
          <a:p>
            <a:fld id="{0324BAED-A9B5-44C5-B850-671EDB8FF02B}" type="datetime1">
              <a:rPr lang="en-GB" smtClean="0"/>
              <a:t>12/05/2020</a:t>
            </a:fld>
            <a:endParaRPr lang="en-GB"/>
          </a:p>
        </p:txBody>
      </p:sp>
      <p:sp>
        <p:nvSpPr>
          <p:cNvPr id="5" name="Footer Placeholder 4"/>
          <p:cNvSpPr>
            <a:spLocks noGrp="1"/>
          </p:cNvSpPr>
          <p:nvPr>
            <p:ph type="ftr" sz="quarter" idx="3"/>
          </p:nvPr>
        </p:nvSpPr>
        <p:spPr>
          <a:xfrm>
            <a:off x="3577422" y="18351026"/>
            <a:ext cx="3644920" cy="1054129"/>
          </a:xfrm>
          <a:prstGeom prst="rect">
            <a:avLst/>
          </a:prstGeom>
        </p:spPr>
        <p:txBody>
          <a:bodyPr vert="horz" lIns="91440" tIns="45720" rIns="91440" bIns="45720" rtlCol="0" anchor="ctr"/>
          <a:lstStyle>
            <a:lvl1pPr algn="ctr">
              <a:defRPr sz="1417">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627332" y="18351026"/>
            <a:ext cx="2429947" cy="1054129"/>
          </a:xfrm>
          <a:prstGeom prst="rect">
            <a:avLst/>
          </a:prstGeom>
        </p:spPr>
        <p:txBody>
          <a:bodyPr vert="horz" lIns="91440" tIns="45720" rIns="91440" bIns="45720" rtlCol="0" anchor="ctr"/>
          <a:lstStyle>
            <a:lvl1pPr algn="r">
              <a:defRPr sz="1417">
                <a:solidFill>
                  <a:schemeClr val="tx1">
                    <a:tint val="75000"/>
                  </a:schemeClr>
                </a:solidFill>
              </a:defRPr>
            </a:lvl1pPr>
          </a:lstStyle>
          <a:p>
            <a:fld id="{B4C38838-194C-4659-863B-B2D8EB347E8B}" type="slidenum">
              <a:rPr lang="en-GB" smtClean="0"/>
              <a:t>‹#›</a:t>
            </a:fld>
            <a:endParaRPr lang="en-GB"/>
          </a:p>
        </p:txBody>
      </p:sp>
    </p:spTree>
    <p:extLst>
      <p:ext uri="{BB962C8B-B14F-4D97-AF65-F5344CB8AC3E}">
        <p14:creationId xmlns:p14="http://schemas.microsoft.com/office/powerpoint/2010/main" val="16713694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1080002" rtl="0" eaLnBrk="1" latinLnBrk="0" hangingPunct="1">
        <a:lnSpc>
          <a:spcPct val="90000"/>
        </a:lnSpc>
        <a:spcBef>
          <a:spcPct val="0"/>
        </a:spcBef>
        <a:buNone/>
        <a:defRPr sz="5197" kern="1200">
          <a:solidFill>
            <a:schemeClr val="tx1"/>
          </a:solidFill>
          <a:latin typeface="+mj-lt"/>
          <a:ea typeface="+mj-ea"/>
          <a:cs typeface="+mj-cs"/>
        </a:defRPr>
      </a:lvl1pPr>
    </p:titleStyle>
    <p:bodyStyle>
      <a:lvl1pPr marL="270000" indent="-270000" algn="l" defTabSz="1080002" rtl="0" eaLnBrk="1" latinLnBrk="0" hangingPunct="1">
        <a:lnSpc>
          <a:spcPct val="90000"/>
        </a:lnSpc>
        <a:spcBef>
          <a:spcPts val="1181"/>
        </a:spcBef>
        <a:buFont typeface="Arial" panose="020B0604020202020204" pitchFamily="34" charset="0"/>
        <a:buChar char="•"/>
        <a:defRPr sz="3307" kern="1200">
          <a:solidFill>
            <a:schemeClr val="tx1"/>
          </a:solidFill>
          <a:latin typeface="+mn-lt"/>
          <a:ea typeface="+mn-ea"/>
          <a:cs typeface="+mn-cs"/>
        </a:defRPr>
      </a:lvl1pPr>
      <a:lvl2pPr marL="810001" indent="-270000" algn="l" defTabSz="1080002" rtl="0" eaLnBrk="1" latinLnBrk="0" hangingPunct="1">
        <a:lnSpc>
          <a:spcPct val="90000"/>
        </a:lnSpc>
        <a:spcBef>
          <a:spcPts val="591"/>
        </a:spcBef>
        <a:buFont typeface="Arial" panose="020B0604020202020204" pitchFamily="34" charset="0"/>
        <a:buChar char="•"/>
        <a:defRPr sz="2835" kern="1200">
          <a:solidFill>
            <a:schemeClr val="tx1"/>
          </a:solidFill>
          <a:latin typeface="+mn-lt"/>
          <a:ea typeface="+mn-ea"/>
          <a:cs typeface="+mn-cs"/>
        </a:defRPr>
      </a:lvl2pPr>
      <a:lvl3pPr marL="1350003" indent="-270000" algn="l" defTabSz="1080002" rtl="0" eaLnBrk="1" latinLnBrk="0" hangingPunct="1">
        <a:lnSpc>
          <a:spcPct val="90000"/>
        </a:lnSpc>
        <a:spcBef>
          <a:spcPts val="591"/>
        </a:spcBef>
        <a:buFont typeface="Arial" panose="020B0604020202020204" pitchFamily="34" charset="0"/>
        <a:buChar char="•"/>
        <a:defRPr sz="2362" kern="1200">
          <a:solidFill>
            <a:schemeClr val="tx1"/>
          </a:solidFill>
          <a:latin typeface="+mn-lt"/>
          <a:ea typeface="+mn-ea"/>
          <a:cs typeface="+mn-cs"/>
        </a:defRPr>
      </a:lvl3pPr>
      <a:lvl4pPr marL="1890004" indent="-270000" algn="l" defTabSz="1080002"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4pPr>
      <a:lvl5pPr marL="2430005" indent="-270000" algn="l" defTabSz="1080002"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5pPr>
      <a:lvl6pPr marL="2970006" indent="-270000" algn="l" defTabSz="1080002"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6pPr>
      <a:lvl7pPr marL="3510007" indent="-270000" algn="l" defTabSz="1080002"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7pPr>
      <a:lvl8pPr marL="4050008" indent="-270000" algn="l" defTabSz="1080002"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8pPr>
      <a:lvl9pPr marL="4590010" indent="-270000" algn="l" defTabSz="1080002"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9pPr>
    </p:bodyStyle>
    <p:otherStyle>
      <a:defPPr>
        <a:defRPr lang="en-US"/>
      </a:defPPr>
      <a:lvl1pPr marL="0" algn="l" defTabSz="1080002" rtl="0" eaLnBrk="1" latinLnBrk="0" hangingPunct="1">
        <a:defRPr sz="2126" kern="1200">
          <a:solidFill>
            <a:schemeClr val="tx1"/>
          </a:solidFill>
          <a:latin typeface="+mn-lt"/>
          <a:ea typeface="+mn-ea"/>
          <a:cs typeface="+mn-cs"/>
        </a:defRPr>
      </a:lvl1pPr>
      <a:lvl2pPr marL="540001" algn="l" defTabSz="1080002" rtl="0" eaLnBrk="1" latinLnBrk="0" hangingPunct="1">
        <a:defRPr sz="2126" kern="1200">
          <a:solidFill>
            <a:schemeClr val="tx1"/>
          </a:solidFill>
          <a:latin typeface="+mn-lt"/>
          <a:ea typeface="+mn-ea"/>
          <a:cs typeface="+mn-cs"/>
        </a:defRPr>
      </a:lvl2pPr>
      <a:lvl3pPr marL="1080002" algn="l" defTabSz="1080002" rtl="0" eaLnBrk="1" latinLnBrk="0" hangingPunct="1">
        <a:defRPr sz="2126" kern="1200">
          <a:solidFill>
            <a:schemeClr val="tx1"/>
          </a:solidFill>
          <a:latin typeface="+mn-lt"/>
          <a:ea typeface="+mn-ea"/>
          <a:cs typeface="+mn-cs"/>
        </a:defRPr>
      </a:lvl3pPr>
      <a:lvl4pPr marL="1620004" algn="l" defTabSz="1080002" rtl="0" eaLnBrk="1" latinLnBrk="0" hangingPunct="1">
        <a:defRPr sz="2126" kern="1200">
          <a:solidFill>
            <a:schemeClr val="tx1"/>
          </a:solidFill>
          <a:latin typeface="+mn-lt"/>
          <a:ea typeface="+mn-ea"/>
          <a:cs typeface="+mn-cs"/>
        </a:defRPr>
      </a:lvl4pPr>
      <a:lvl5pPr marL="2160005" algn="l" defTabSz="1080002" rtl="0" eaLnBrk="1" latinLnBrk="0" hangingPunct="1">
        <a:defRPr sz="2126" kern="1200">
          <a:solidFill>
            <a:schemeClr val="tx1"/>
          </a:solidFill>
          <a:latin typeface="+mn-lt"/>
          <a:ea typeface="+mn-ea"/>
          <a:cs typeface="+mn-cs"/>
        </a:defRPr>
      </a:lvl5pPr>
      <a:lvl6pPr marL="2700006" algn="l" defTabSz="1080002" rtl="0" eaLnBrk="1" latinLnBrk="0" hangingPunct="1">
        <a:defRPr sz="2126" kern="1200">
          <a:solidFill>
            <a:schemeClr val="tx1"/>
          </a:solidFill>
          <a:latin typeface="+mn-lt"/>
          <a:ea typeface="+mn-ea"/>
          <a:cs typeface="+mn-cs"/>
        </a:defRPr>
      </a:lvl6pPr>
      <a:lvl7pPr marL="3240007" algn="l" defTabSz="1080002" rtl="0" eaLnBrk="1" latinLnBrk="0" hangingPunct="1">
        <a:defRPr sz="2126" kern="1200">
          <a:solidFill>
            <a:schemeClr val="tx1"/>
          </a:solidFill>
          <a:latin typeface="+mn-lt"/>
          <a:ea typeface="+mn-ea"/>
          <a:cs typeface="+mn-cs"/>
        </a:defRPr>
      </a:lvl7pPr>
      <a:lvl8pPr marL="3780007" algn="l" defTabSz="1080002" rtl="0" eaLnBrk="1" latinLnBrk="0" hangingPunct="1">
        <a:defRPr sz="2126" kern="1200">
          <a:solidFill>
            <a:schemeClr val="tx1"/>
          </a:solidFill>
          <a:latin typeface="+mn-lt"/>
          <a:ea typeface="+mn-ea"/>
          <a:cs typeface="+mn-cs"/>
        </a:defRPr>
      </a:lvl8pPr>
      <a:lvl9pPr marL="4320008" algn="l" defTabSz="1080002" rtl="0" eaLnBrk="1" latinLnBrk="0" hangingPunct="1">
        <a:defRPr sz="2126"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24989" y="3666538"/>
            <a:ext cx="9742286" cy="41543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lvl="0"/>
            <a:r>
              <a:rPr lang="en-US"/>
              <a:t>Click to edit Master title style</a:t>
            </a:r>
          </a:p>
        </p:txBody>
      </p:sp>
      <p:sp>
        <p:nvSpPr>
          <p:cNvPr id="1027" name="Rectangle 3"/>
          <p:cNvSpPr>
            <a:spLocks noGrp="1" noChangeArrowheads="1"/>
          </p:cNvSpPr>
          <p:nvPr>
            <p:ph type="body" idx="1"/>
          </p:nvPr>
        </p:nvSpPr>
        <p:spPr bwMode="auto">
          <a:xfrm>
            <a:off x="524989" y="6311029"/>
            <a:ext cx="9742286" cy="110781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039" name="Rectangle 15"/>
          <p:cNvSpPr>
            <a:spLocks noGrp="1" noChangeArrowheads="1"/>
          </p:cNvSpPr>
          <p:nvPr>
            <p:ph type="sldNum" sz="quarter" idx="4"/>
          </p:nvPr>
        </p:nvSpPr>
        <p:spPr bwMode="white">
          <a:xfrm>
            <a:off x="9761037" y="19331816"/>
            <a:ext cx="485615" cy="1692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100">
                <a:solidFill>
                  <a:schemeClr val="bg1"/>
                </a:solidFill>
              </a:defRPr>
            </a:lvl1pPr>
          </a:lstStyle>
          <a:p>
            <a:fld id="{19C1D9CC-7299-4B29-AEF3-8C4F9554196D}" type="slidenum">
              <a:rPr lang="en-US"/>
              <a:pPr/>
              <a:t>‹#›</a:t>
            </a:fld>
            <a:endParaRPr lang="en-US" dirty="0"/>
          </a:p>
        </p:txBody>
      </p:sp>
    </p:spTree>
    <p:extLst>
      <p:ext uri="{BB962C8B-B14F-4D97-AF65-F5344CB8AC3E}">
        <p14:creationId xmlns:p14="http://schemas.microsoft.com/office/powerpoint/2010/main" val="25841099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fontAlgn="base" hangingPunct="1">
        <a:spcBef>
          <a:spcPct val="0"/>
        </a:spcBef>
        <a:spcAft>
          <a:spcPct val="0"/>
        </a:spcAft>
        <a:defRPr sz="2699" b="1">
          <a:solidFill>
            <a:schemeClr val="tx2"/>
          </a:solidFill>
          <a:latin typeface="+mj-lt"/>
          <a:ea typeface="+mj-ea"/>
          <a:cs typeface="+mj-cs"/>
        </a:defRPr>
      </a:lvl1pPr>
      <a:lvl2pPr algn="l" rtl="0" eaLnBrk="1" fontAlgn="base" hangingPunct="1">
        <a:spcBef>
          <a:spcPct val="0"/>
        </a:spcBef>
        <a:spcAft>
          <a:spcPct val="0"/>
        </a:spcAft>
        <a:defRPr sz="2699" b="1">
          <a:solidFill>
            <a:schemeClr val="tx2"/>
          </a:solidFill>
          <a:latin typeface="Arial" charset="0"/>
          <a:cs typeface="Arial" charset="0"/>
        </a:defRPr>
      </a:lvl2pPr>
      <a:lvl3pPr algn="l" rtl="0" eaLnBrk="1" fontAlgn="base" hangingPunct="1">
        <a:spcBef>
          <a:spcPct val="0"/>
        </a:spcBef>
        <a:spcAft>
          <a:spcPct val="0"/>
        </a:spcAft>
        <a:defRPr sz="2699" b="1">
          <a:solidFill>
            <a:schemeClr val="tx2"/>
          </a:solidFill>
          <a:latin typeface="Arial" charset="0"/>
          <a:cs typeface="Arial" charset="0"/>
        </a:defRPr>
      </a:lvl3pPr>
      <a:lvl4pPr algn="l" rtl="0" eaLnBrk="1" fontAlgn="base" hangingPunct="1">
        <a:spcBef>
          <a:spcPct val="0"/>
        </a:spcBef>
        <a:spcAft>
          <a:spcPct val="0"/>
        </a:spcAft>
        <a:defRPr sz="2699" b="1">
          <a:solidFill>
            <a:schemeClr val="tx2"/>
          </a:solidFill>
          <a:latin typeface="Arial" charset="0"/>
          <a:cs typeface="Arial" charset="0"/>
        </a:defRPr>
      </a:lvl4pPr>
      <a:lvl5pPr algn="l" rtl="0" eaLnBrk="1" fontAlgn="base" hangingPunct="1">
        <a:spcBef>
          <a:spcPct val="0"/>
        </a:spcBef>
        <a:spcAft>
          <a:spcPct val="0"/>
        </a:spcAft>
        <a:defRPr sz="2699" b="1">
          <a:solidFill>
            <a:schemeClr val="tx2"/>
          </a:solidFill>
          <a:latin typeface="Arial" charset="0"/>
          <a:cs typeface="Arial" charset="0"/>
        </a:defRPr>
      </a:lvl5pPr>
      <a:lvl6pPr marL="508533" algn="l" rtl="0" eaLnBrk="1" fontAlgn="base" hangingPunct="1">
        <a:spcBef>
          <a:spcPct val="0"/>
        </a:spcBef>
        <a:spcAft>
          <a:spcPct val="0"/>
        </a:spcAft>
        <a:defRPr sz="2699" b="1">
          <a:solidFill>
            <a:schemeClr val="tx2"/>
          </a:solidFill>
          <a:latin typeface="Arial" charset="0"/>
          <a:cs typeface="Arial" charset="0"/>
        </a:defRPr>
      </a:lvl6pPr>
      <a:lvl7pPr marL="1017067" algn="l" rtl="0" eaLnBrk="1" fontAlgn="base" hangingPunct="1">
        <a:spcBef>
          <a:spcPct val="0"/>
        </a:spcBef>
        <a:spcAft>
          <a:spcPct val="0"/>
        </a:spcAft>
        <a:defRPr sz="2699" b="1">
          <a:solidFill>
            <a:schemeClr val="tx2"/>
          </a:solidFill>
          <a:latin typeface="Arial" charset="0"/>
          <a:cs typeface="Arial" charset="0"/>
        </a:defRPr>
      </a:lvl7pPr>
      <a:lvl8pPr marL="1525600" algn="l" rtl="0" eaLnBrk="1" fontAlgn="base" hangingPunct="1">
        <a:spcBef>
          <a:spcPct val="0"/>
        </a:spcBef>
        <a:spcAft>
          <a:spcPct val="0"/>
        </a:spcAft>
        <a:defRPr sz="2699" b="1">
          <a:solidFill>
            <a:schemeClr val="tx2"/>
          </a:solidFill>
          <a:latin typeface="Arial" charset="0"/>
          <a:cs typeface="Arial" charset="0"/>
        </a:defRPr>
      </a:lvl8pPr>
      <a:lvl9pPr marL="2034133" algn="l" rtl="0" eaLnBrk="1" fontAlgn="base" hangingPunct="1">
        <a:spcBef>
          <a:spcPct val="0"/>
        </a:spcBef>
        <a:spcAft>
          <a:spcPct val="0"/>
        </a:spcAft>
        <a:defRPr sz="2699" b="1">
          <a:solidFill>
            <a:schemeClr val="tx2"/>
          </a:solidFill>
          <a:latin typeface="Arial" charset="0"/>
          <a:cs typeface="Arial" charset="0"/>
        </a:defRPr>
      </a:lvl9pPr>
    </p:titleStyle>
    <p:bodyStyle>
      <a:lvl1pPr marL="303707" indent="-303707" algn="l" rtl="0" eaLnBrk="1" fontAlgn="base" hangingPunct="1">
        <a:spcBef>
          <a:spcPct val="0"/>
        </a:spcBef>
        <a:spcAft>
          <a:spcPct val="0"/>
        </a:spcAft>
        <a:buChar char="•"/>
        <a:defRPr sz="1800">
          <a:solidFill>
            <a:schemeClr val="tx1"/>
          </a:solidFill>
          <a:latin typeface="+mn-lt"/>
          <a:ea typeface="+mn-ea"/>
          <a:cs typeface="+mn-cs"/>
        </a:defRPr>
      </a:lvl1pPr>
      <a:lvl2pPr marL="596821" indent="-291348" algn="l" rtl="0" eaLnBrk="1" fontAlgn="base" hangingPunct="1">
        <a:spcBef>
          <a:spcPct val="0"/>
        </a:spcBef>
        <a:spcAft>
          <a:spcPct val="0"/>
        </a:spcAft>
        <a:buChar char="–"/>
        <a:defRPr sz="1800">
          <a:solidFill>
            <a:schemeClr val="tx1"/>
          </a:solidFill>
          <a:latin typeface="+mn-lt"/>
          <a:cs typeface="+mn-cs"/>
        </a:defRPr>
      </a:lvl2pPr>
      <a:lvl3pPr marL="898762" indent="-300176" algn="l" rtl="0" eaLnBrk="1" fontAlgn="base" hangingPunct="1">
        <a:spcBef>
          <a:spcPct val="0"/>
        </a:spcBef>
        <a:spcAft>
          <a:spcPct val="0"/>
        </a:spcAft>
        <a:buChar char="•"/>
        <a:defRPr sz="1800">
          <a:solidFill>
            <a:schemeClr val="tx1"/>
          </a:solidFill>
          <a:latin typeface="+mn-lt"/>
          <a:cs typeface="+mn-cs"/>
        </a:defRPr>
      </a:lvl3pPr>
      <a:lvl4pPr marL="1204235" indent="-303707" algn="l" rtl="0" eaLnBrk="1" fontAlgn="base" hangingPunct="1">
        <a:spcBef>
          <a:spcPct val="0"/>
        </a:spcBef>
        <a:spcAft>
          <a:spcPct val="0"/>
        </a:spcAft>
        <a:buChar char="–"/>
        <a:defRPr sz="1800">
          <a:solidFill>
            <a:schemeClr val="tx1"/>
          </a:solidFill>
          <a:latin typeface="+mn-lt"/>
          <a:cs typeface="+mn-cs"/>
        </a:defRPr>
      </a:lvl4pPr>
      <a:lvl5pPr marL="1495583" indent="-289581" algn="l" rtl="0" eaLnBrk="1" fontAlgn="base" hangingPunct="1">
        <a:spcBef>
          <a:spcPct val="20000"/>
        </a:spcBef>
        <a:spcAft>
          <a:spcPct val="0"/>
        </a:spcAft>
        <a:buChar char="»"/>
        <a:defRPr sz="1800">
          <a:solidFill>
            <a:schemeClr val="tx1"/>
          </a:solidFill>
          <a:latin typeface="+mn-lt"/>
          <a:cs typeface="+mn-cs"/>
        </a:defRPr>
      </a:lvl5pPr>
      <a:lvl6pPr marL="2004116" indent="-289581" algn="l" rtl="0" eaLnBrk="1" fontAlgn="base" hangingPunct="1">
        <a:spcBef>
          <a:spcPct val="20000"/>
        </a:spcBef>
        <a:spcAft>
          <a:spcPct val="0"/>
        </a:spcAft>
        <a:buChar char="»"/>
        <a:defRPr sz="1800">
          <a:solidFill>
            <a:schemeClr val="tx1"/>
          </a:solidFill>
          <a:latin typeface="+mn-lt"/>
          <a:cs typeface="+mn-cs"/>
        </a:defRPr>
      </a:lvl6pPr>
      <a:lvl7pPr marL="2512649" indent="-289581" algn="l" rtl="0" eaLnBrk="1" fontAlgn="base" hangingPunct="1">
        <a:spcBef>
          <a:spcPct val="20000"/>
        </a:spcBef>
        <a:spcAft>
          <a:spcPct val="0"/>
        </a:spcAft>
        <a:buChar char="»"/>
        <a:defRPr sz="1800">
          <a:solidFill>
            <a:schemeClr val="tx1"/>
          </a:solidFill>
          <a:latin typeface="+mn-lt"/>
          <a:cs typeface="+mn-cs"/>
        </a:defRPr>
      </a:lvl7pPr>
      <a:lvl8pPr marL="3021183" indent="-289581" algn="l" rtl="0" eaLnBrk="1" fontAlgn="base" hangingPunct="1">
        <a:spcBef>
          <a:spcPct val="20000"/>
        </a:spcBef>
        <a:spcAft>
          <a:spcPct val="0"/>
        </a:spcAft>
        <a:buChar char="»"/>
        <a:defRPr sz="1800">
          <a:solidFill>
            <a:schemeClr val="tx1"/>
          </a:solidFill>
          <a:latin typeface="+mn-lt"/>
          <a:cs typeface="+mn-cs"/>
        </a:defRPr>
      </a:lvl8pPr>
      <a:lvl9pPr marL="3529716" indent="-289581" algn="l" rtl="0" eaLnBrk="1" fontAlgn="base" hangingPunct="1">
        <a:spcBef>
          <a:spcPct val="20000"/>
        </a:spcBef>
        <a:spcAft>
          <a:spcPct val="0"/>
        </a:spcAft>
        <a:buChar char="»"/>
        <a:defRPr sz="1800">
          <a:solidFill>
            <a:schemeClr val="tx1"/>
          </a:solidFill>
          <a:latin typeface="+mn-lt"/>
          <a:cs typeface="+mn-cs"/>
        </a:defRPr>
      </a:lvl9pPr>
    </p:bodyStyle>
    <p:otherStyle>
      <a:defPPr>
        <a:defRPr lang="en-US"/>
      </a:defPPr>
      <a:lvl1pPr marL="0" algn="l" defTabSz="1017067" rtl="0" eaLnBrk="1" latinLnBrk="0" hangingPunct="1">
        <a:defRPr sz="2000" kern="1200">
          <a:solidFill>
            <a:schemeClr val="tx1"/>
          </a:solidFill>
          <a:latin typeface="+mn-lt"/>
          <a:ea typeface="+mn-ea"/>
          <a:cs typeface="+mn-cs"/>
        </a:defRPr>
      </a:lvl1pPr>
      <a:lvl2pPr marL="508533" algn="l" defTabSz="1017067" rtl="0" eaLnBrk="1" latinLnBrk="0" hangingPunct="1">
        <a:defRPr sz="2000" kern="1200">
          <a:solidFill>
            <a:schemeClr val="tx1"/>
          </a:solidFill>
          <a:latin typeface="+mn-lt"/>
          <a:ea typeface="+mn-ea"/>
          <a:cs typeface="+mn-cs"/>
        </a:defRPr>
      </a:lvl2pPr>
      <a:lvl3pPr marL="1017067" algn="l" defTabSz="1017067" rtl="0" eaLnBrk="1" latinLnBrk="0" hangingPunct="1">
        <a:defRPr sz="2000" kern="1200">
          <a:solidFill>
            <a:schemeClr val="tx1"/>
          </a:solidFill>
          <a:latin typeface="+mn-lt"/>
          <a:ea typeface="+mn-ea"/>
          <a:cs typeface="+mn-cs"/>
        </a:defRPr>
      </a:lvl3pPr>
      <a:lvl4pPr marL="1525600" algn="l" defTabSz="1017067" rtl="0" eaLnBrk="1" latinLnBrk="0" hangingPunct="1">
        <a:defRPr sz="2000" kern="1200">
          <a:solidFill>
            <a:schemeClr val="tx1"/>
          </a:solidFill>
          <a:latin typeface="+mn-lt"/>
          <a:ea typeface="+mn-ea"/>
          <a:cs typeface="+mn-cs"/>
        </a:defRPr>
      </a:lvl4pPr>
      <a:lvl5pPr marL="2034133" algn="l" defTabSz="1017067" rtl="0" eaLnBrk="1" latinLnBrk="0" hangingPunct="1">
        <a:defRPr sz="2000" kern="1200">
          <a:solidFill>
            <a:schemeClr val="tx1"/>
          </a:solidFill>
          <a:latin typeface="+mn-lt"/>
          <a:ea typeface="+mn-ea"/>
          <a:cs typeface="+mn-cs"/>
        </a:defRPr>
      </a:lvl5pPr>
      <a:lvl6pPr marL="2542666" algn="l" defTabSz="1017067" rtl="0" eaLnBrk="1" latinLnBrk="0" hangingPunct="1">
        <a:defRPr sz="2000" kern="1200">
          <a:solidFill>
            <a:schemeClr val="tx1"/>
          </a:solidFill>
          <a:latin typeface="+mn-lt"/>
          <a:ea typeface="+mn-ea"/>
          <a:cs typeface="+mn-cs"/>
        </a:defRPr>
      </a:lvl6pPr>
      <a:lvl7pPr marL="3051200" algn="l" defTabSz="1017067" rtl="0" eaLnBrk="1" latinLnBrk="0" hangingPunct="1">
        <a:defRPr sz="2000" kern="1200">
          <a:solidFill>
            <a:schemeClr val="tx1"/>
          </a:solidFill>
          <a:latin typeface="+mn-lt"/>
          <a:ea typeface="+mn-ea"/>
          <a:cs typeface="+mn-cs"/>
        </a:defRPr>
      </a:lvl7pPr>
      <a:lvl8pPr marL="3559733" algn="l" defTabSz="1017067" rtl="0" eaLnBrk="1" latinLnBrk="0" hangingPunct="1">
        <a:defRPr sz="2000" kern="1200">
          <a:solidFill>
            <a:schemeClr val="tx1"/>
          </a:solidFill>
          <a:latin typeface="+mn-lt"/>
          <a:ea typeface="+mn-ea"/>
          <a:cs typeface="+mn-cs"/>
        </a:defRPr>
      </a:lvl8pPr>
      <a:lvl9pPr marL="4068266" algn="l" defTabSz="1017067"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2.magrathea-telecom.co.uk/industry_porting/"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hyperlink" Target="http://www.offta.org.uk/best.htm"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bwMode="auto">
          <a:xfrm>
            <a:off x="7129261" y="2777818"/>
            <a:ext cx="522263" cy="295492"/>
          </a:xfrm>
          <a:prstGeom prst="roundRect">
            <a:avLst/>
          </a:prstGeom>
          <a:solidFill>
            <a:schemeClr val="bg1"/>
          </a:solidFill>
          <a:ln w="19050" cap="flat" cmpd="sng" algn="ctr">
            <a:solidFill>
              <a:srgbClr val="C90044"/>
            </a:solidFill>
            <a:prstDash val="solid"/>
            <a:round/>
            <a:headEnd type="none" w="med" len="med"/>
            <a:tailEnd type="triangle" w="lg" len="med"/>
          </a:ln>
          <a:effectLst/>
        </p:spPr>
        <p:txBody>
          <a:bodyPr vert="horz" wrap="square" lIns="35994" tIns="35994" rIns="35994" bIns="35994" numCol="1" rtlCol="0" anchor="t" anchorCtr="0" compatLnSpc="1">
            <a:prstTxWarp prst="textNoShape">
              <a:avLst/>
            </a:prstTxWarp>
            <a:spAutoFit/>
          </a:bodyPr>
          <a:lstStyle/>
          <a:p>
            <a:pPr defTabSz="914217" fontAlgn="base">
              <a:spcBef>
                <a:spcPct val="0"/>
              </a:spcBef>
              <a:spcAft>
                <a:spcPct val="0"/>
              </a:spcAft>
            </a:pPr>
            <a:endParaRPr lang="en-GB" sz="1400">
              <a:latin typeface="Arial" charset="0"/>
              <a:cs typeface="Arial" charset="0"/>
            </a:endParaRPr>
          </a:p>
        </p:txBody>
      </p:sp>
      <p:sp>
        <p:nvSpPr>
          <p:cNvPr id="5" name="Rounded Rectangle 4"/>
          <p:cNvSpPr/>
          <p:nvPr/>
        </p:nvSpPr>
        <p:spPr bwMode="auto">
          <a:xfrm>
            <a:off x="7154800" y="6172645"/>
            <a:ext cx="1422971" cy="256288"/>
          </a:xfrm>
          <a:prstGeom prst="roundRect">
            <a:avLst/>
          </a:prstGeom>
          <a:solidFill>
            <a:schemeClr val="bg1"/>
          </a:solidFill>
          <a:ln w="19050" cap="flat" cmpd="sng" algn="ctr">
            <a:solidFill>
              <a:srgbClr val="C90044"/>
            </a:solidFill>
            <a:prstDash val="solid"/>
            <a:round/>
            <a:headEnd type="none" w="med" len="med"/>
            <a:tailEnd type="triangle" w="lg" len="med"/>
          </a:ln>
          <a:effectLst/>
        </p:spPr>
        <p:txBody>
          <a:bodyPr vert="horz" wrap="square" lIns="35994" tIns="35994" rIns="35994" bIns="35994" numCol="1" rtlCol="0" anchor="t" anchorCtr="0" compatLnSpc="1">
            <a:prstTxWarp prst="textNoShape">
              <a:avLst/>
            </a:prstTxWarp>
            <a:spAutoFit/>
          </a:bodyPr>
          <a:lstStyle/>
          <a:p>
            <a:pPr defTabSz="914217" fontAlgn="base">
              <a:spcBef>
                <a:spcPct val="0"/>
              </a:spcBef>
              <a:spcAft>
                <a:spcPct val="0"/>
              </a:spcAft>
            </a:pPr>
            <a:endParaRPr lang="en-GB" sz="1400">
              <a:latin typeface="Arial" charset="0"/>
              <a:cs typeface="Arial" charset="0"/>
            </a:endParaRPr>
          </a:p>
        </p:txBody>
      </p:sp>
      <p:sp>
        <p:nvSpPr>
          <p:cNvPr id="4" name="Rounded Rectangle 3"/>
          <p:cNvSpPr/>
          <p:nvPr/>
        </p:nvSpPr>
        <p:spPr bwMode="auto">
          <a:xfrm>
            <a:off x="5602440" y="7038802"/>
            <a:ext cx="395965" cy="297410"/>
          </a:xfrm>
          <a:prstGeom prst="roundRect">
            <a:avLst/>
          </a:prstGeom>
          <a:solidFill>
            <a:schemeClr val="bg1"/>
          </a:solidFill>
          <a:ln w="19050" cap="flat" cmpd="sng" algn="ctr">
            <a:solidFill>
              <a:srgbClr val="C90044"/>
            </a:solidFill>
            <a:prstDash val="solid"/>
            <a:round/>
            <a:headEnd type="none" w="med" len="med"/>
            <a:tailEnd type="triangle" w="lg" len="med"/>
          </a:ln>
          <a:effectLst/>
        </p:spPr>
        <p:txBody>
          <a:bodyPr vert="horz" wrap="square" lIns="35994" tIns="35994" rIns="35994" bIns="35994" numCol="1" rtlCol="0" anchor="t" anchorCtr="0" compatLnSpc="1">
            <a:prstTxWarp prst="textNoShape">
              <a:avLst/>
            </a:prstTxWarp>
            <a:spAutoFit/>
          </a:bodyPr>
          <a:lstStyle/>
          <a:p>
            <a:pPr defTabSz="914217" fontAlgn="base">
              <a:spcBef>
                <a:spcPct val="0"/>
              </a:spcBef>
              <a:spcAft>
                <a:spcPct val="0"/>
              </a:spcAft>
            </a:pPr>
            <a:endParaRPr lang="en-GB" sz="1400">
              <a:latin typeface="Arial" charset="0"/>
              <a:cs typeface="Arial" charset="0"/>
            </a:endParaRPr>
          </a:p>
        </p:txBody>
      </p:sp>
      <p:sp>
        <p:nvSpPr>
          <p:cNvPr id="3" name="Rounded Rectangle 2"/>
          <p:cNvSpPr/>
          <p:nvPr/>
        </p:nvSpPr>
        <p:spPr bwMode="auto">
          <a:xfrm>
            <a:off x="2916286" y="6097541"/>
            <a:ext cx="1400252" cy="348063"/>
          </a:xfrm>
          <a:prstGeom prst="roundRect">
            <a:avLst/>
          </a:prstGeom>
          <a:solidFill>
            <a:schemeClr val="bg1"/>
          </a:solidFill>
          <a:ln w="19050" cap="flat" cmpd="sng" algn="ctr">
            <a:solidFill>
              <a:srgbClr val="C90044"/>
            </a:solidFill>
            <a:prstDash val="solid"/>
            <a:round/>
            <a:headEnd type="none" w="med" len="med"/>
            <a:tailEnd type="triangle" w="lg" len="med"/>
          </a:ln>
          <a:effectLst/>
        </p:spPr>
        <p:txBody>
          <a:bodyPr vert="horz" wrap="square" lIns="35994" tIns="35994" rIns="35994" bIns="35994" numCol="1" rtlCol="0" anchor="t" anchorCtr="0" compatLnSpc="1">
            <a:prstTxWarp prst="textNoShape">
              <a:avLst/>
            </a:prstTxWarp>
            <a:spAutoFit/>
          </a:bodyPr>
          <a:lstStyle/>
          <a:p>
            <a:pPr defTabSz="914217" fontAlgn="base">
              <a:spcBef>
                <a:spcPct val="0"/>
              </a:spcBef>
              <a:spcAft>
                <a:spcPct val="0"/>
              </a:spcAft>
            </a:pPr>
            <a:endParaRPr lang="en-GB" sz="1400">
              <a:latin typeface="Arial" charset="0"/>
              <a:cs typeface="Arial" charset="0"/>
            </a:endParaRPr>
          </a:p>
        </p:txBody>
      </p:sp>
      <p:sp>
        <p:nvSpPr>
          <p:cNvPr id="104" name="TextBox 38"/>
          <p:cNvSpPr txBox="1">
            <a:spLocks noChangeArrowheads="1"/>
          </p:cNvSpPr>
          <p:nvPr/>
        </p:nvSpPr>
        <p:spPr bwMode="auto">
          <a:xfrm>
            <a:off x="2336029" y="43165"/>
            <a:ext cx="5854487" cy="1323439"/>
          </a:xfrm>
          <a:prstGeom prst="rect">
            <a:avLst/>
          </a:prstGeom>
          <a:noFill/>
          <a:ln w="9525">
            <a:noFill/>
            <a:miter lim="800000"/>
            <a:headEnd/>
            <a:tailEnd/>
          </a:ln>
        </p:spPr>
        <p:txBody>
          <a:bodyPr wrap="none">
            <a:spAutoFit/>
          </a:bodyPr>
          <a:lstStyle/>
          <a:p>
            <a:pPr algn="ctr" defTabSz="914217">
              <a:defRPr/>
            </a:pPr>
            <a:r>
              <a:rPr lang="en-GB" sz="2000" b="1" u="sng" kern="0" dirty="0">
                <a:solidFill>
                  <a:srgbClr val="FF0000"/>
                </a:solidFill>
              </a:rPr>
              <a:t>Business</a:t>
            </a:r>
            <a:r>
              <a:rPr lang="en-GB" sz="2000" b="1" u="sng" kern="0" dirty="0">
                <a:solidFill>
                  <a:prstClr val="black"/>
                </a:solidFill>
              </a:rPr>
              <a:t> Customers (i.e. non-Domestic) </a:t>
            </a:r>
          </a:p>
          <a:p>
            <a:pPr algn="ctr" defTabSz="914217">
              <a:defRPr/>
            </a:pPr>
            <a:r>
              <a:rPr lang="en-GB" sz="2000" b="1" u="sng" kern="0" dirty="0">
                <a:solidFill>
                  <a:prstClr val="black"/>
                </a:solidFill>
              </a:rPr>
              <a:t>BAU Order Handling Process - All order types</a:t>
            </a:r>
          </a:p>
          <a:p>
            <a:pPr algn="ctr" defTabSz="914217">
              <a:defRPr/>
            </a:pPr>
            <a:r>
              <a:rPr lang="en-GB" sz="2000" b="1" u="sng" kern="0" dirty="0">
                <a:solidFill>
                  <a:prstClr val="black"/>
                </a:solidFill>
              </a:rPr>
              <a:t>(</a:t>
            </a:r>
            <a:r>
              <a:rPr lang="en-GB" sz="2000" b="1" u="sng" kern="0" dirty="0">
                <a:solidFill>
                  <a:srgbClr val="FF0000"/>
                </a:solidFill>
              </a:rPr>
              <a:t>with new </a:t>
            </a:r>
            <a:r>
              <a:rPr lang="en-GB" sz="2000" b="1" u="sng" kern="0" dirty="0" err="1">
                <a:solidFill>
                  <a:srgbClr val="FF0000"/>
                </a:solidFill>
              </a:rPr>
              <a:t>CLoA</a:t>
            </a:r>
            <a:r>
              <a:rPr lang="en-GB" sz="2000" b="1" u="sng" kern="0" dirty="0">
                <a:solidFill>
                  <a:srgbClr val="FF0000"/>
                </a:solidFill>
              </a:rPr>
              <a:t> Template &amp; assoc. handling process</a:t>
            </a:r>
            <a:r>
              <a:rPr lang="en-GB" sz="2000" b="1" u="sng" kern="0" dirty="0">
                <a:solidFill>
                  <a:prstClr val="black"/>
                </a:solidFill>
              </a:rPr>
              <a:t>) </a:t>
            </a:r>
          </a:p>
          <a:p>
            <a:pPr algn="ctr" defTabSz="914217">
              <a:defRPr/>
            </a:pPr>
            <a:r>
              <a:rPr lang="en-GB" sz="2000" b="1" u="sng" kern="0" dirty="0">
                <a:solidFill>
                  <a:srgbClr val="FF0000"/>
                </a:solidFill>
              </a:rPr>
              <a:t>Geo &amp; Non-Geo Numbers</a:t>
            </a:r>
          </a:p>
        </p:txBody>
      </p:sp>
      <p:sp>
        <p:nvSpPr>
          <p:cNvPr id="106" name="TextBox 10"/>
          <p:cNvSpPr txBox="1">
            <a:spLocks noChangeArrowheads="1"/>
          </p:cNvSpPr>
          <p:nvPr/>
        </p:nvSpPr>
        <p:spPr bwMode="auto">
          <a:xfrm>
            <a:off x="2916285" y="6097541"/>
            <a:ext cx="1245854" cy="369332"/>
          </a:xfrm>
          <a:prstGeom prst="rect">
            <a:avLst/>
          </a:prstGeom>
          <a:noFill/>
          <a:ln w="9525">
            <a:noFill/>
            <a:miter lim="800000"/>
            <a:headEnd/>
            <a:tailEnd/>
          </a:ln>
        </p:spPr>
        <p:txBody>
          <a:bodyPr wrap="none">
            <a:spAutoFit/>
          </a:bodyPr>
          <a:lstStyle/>
          <a:p>
            <a:pPr defTabSz="914217">
              <a:defRPr/>
            </a:pPr>
            <a:r>
              <a:rPr lang="en-GB" u="sng" kern="0" dirty="0">
                <a:solidFill>
                  <a:prstClr val="black"/>
                </a:solidFill>
                <a:latin typeface="Calibri" pitchFamily="34" charset="0"/>
              </a:rPr>
              <a:t>LP=Retailer</a:t>
            </a:r>
            <a:endParaRPr lang="en-US" u="sng" kern="0" dirty="0">
              <a:solidFill>
                <a:prstClr val="black"/>
              </a:solidFill>
              <a:latin typeface="Calibri" pitchFamily="34" charset="0"/>
            </a:endParaRPr>
          </a:p>
        </p:txBody>
      </p:sp>
      <p:sp>
        <p:nvSpPr>
          <p:cNvPr id="109" name="TextBox 12"/>
          <p:cNvSpPr txBox="1">
            <a:spLocks noChangeArrowheads="1"/>
          </p:cNvSpPr>
          <p:nvPr/>
        </p:nvSpPr>
        <p:spPr bwMode="auto">
          <a:xfrm>
            <a:off x="5602440" y="7038802"/>
            <a:ext cx="444281" cy="369273"/>
          </a:xfrm>
          <a:prstGeom prst="rect">
            <a:avLst/>
          </a:prstGeom>
          <a:noFill/>
          <a:ln w="9525">
            <a:noFill/>
            <a:miter lim="800000"/>
            <a:headEnd/>
            <a:tailEnd/>
          </a:ln>
        </p:spPr>
        <p:txBody>
          <a:bodyPr wrap="none">
            <a:spAutoFit/>
          </a:bodyPr>
          <a:lstStyle/>
          <a:p>
            <a:pPr defTabSz="914217">
              <a:defRPr/>
            </a:pPr>
            <a:r>
              <a:rPr lang="en-GB" u="sng" kern="0" dirty="0">
                <a:solidFill>
                  <a:prstClr val="black"/>
                </a:solidFill>
                <a:latin typeface="Calibri" pitchFamily="34" charset="0"/>
              </a:rPr>
              <a:t>EU</a:t>
            </a:r>
            <a:endParaRPr lang="en-US" u="sng" kern="0" dirty="0">
              <a:solidFill>
                <a:prstClr val="black"/>
              </a:solidFill>
              <a:latin typeface="Calibri" pitchFamily="34" charset="0"/>
            </a:endParaRPr>
          </a:p>
        </p:txBody>
      </p:sp>
      <p:sp>
        <p:nvSpPr>
          <p:cNvPr id="116" name="TextBox 14"/>
          <p:cNvSpPr txBox="1">
            <a:spLocks noChangeArrowheads="1"/>
          </p:cNvSpPr>
          <p:nvPr/>
        </p:nvSpPr>
        <p:spPr bwMode="auto">
          <a:xfrm>
            <a:off x="7049635" y="2753621"/>
            <a:ext cx="721672" cy="369332"/>
          </a:xfrm>
          <a:prstGeom prst="rect">
            <a:avLst/>
          </a:prstGeom>
          <a:noFill/>
          <a:ln w="9525">
            <a:noFill/>
            <a:miter lim="800000"/>
            <a:headEnd/>
            <a:tailEnd/>
          </a:ln>
        </p:spPr>
        <p:txBody>
          <a:bodyPr wrap="none">
            <a:spAutoFit/>
          </a:bodyPr>
          <a:lstStyle/>
          <a:p>
            <a:pPr defTabSz="914217">
              <a:defRPr/>
            </a:pPr>
            <a:r>
              <a:rPr lang="en-GB" u="sng" kern="0" dirty="0">
                <a:solidFill>
                  <a:prstClr val="black"/>
                </a:solidFill>
                <a:latin typeface="Calibri" pitchFamily="34" charset="0"/>
              </a:rPr>
              <a:t>GNCP</a:t>
            </a:r>
          </a:p>
        </p:txBody>
      </p:sp>
      <p:sp>
        <p:nvSpPr>
          <p:cNvPr id="117" name="TextBox 36"/>
          <p:cNvSpPr txBox="1">
            <a:spLocks noChangeArrowheads="1"/>
          </p:cNvSpPr>
          <p:nvPr/>
        </p:nvSpPr>
        <p:spPr bwMode="auto">
          <a:xfrm>
            <a:off x="7667445" y="1765351"/>
            <a:ext cx="997389" cy="707886"/>
          </a:xfrm>
          <a:prstGeom prst="rect">
            <a:avLst/>
          </a:prstGeom>
          <a:noFill/>
          <a:ln w="9525">
            <a:noFill/>
            <a:miter lim="800000"/>
            <a:headEnd/>
            <a:tailEnd/>
          </a:ln>
        </p:spPr>
        <p:txBody>
          <a:bodyPr wrap="none">
            <a:spAutoFit/>
          </a:bodyPr>
          <a:lstStyle/>
          <a:p>
            <a:pPr defTabSz="914217">
              <a:defRPr/>
            </a:pPr>
            <a:r>
              <a:rPr lang="en-GB" sz="2000" b="1" u="sng" kern="0" dirty="0">
                <a:solidFill>
                  <a:srgbClr val="FF0000"/>
                </a:solidFill>
              </a:rPr>
              <a:t>Gaining</a:t>
            </a:r>
          </a:p>
          <a:p>
            <a:pPr defTabSz="914217">
              <a:defRPr/>
            </a:pPr>
            <a:r>
              <a:rPr lang="en-GB" sz="2000" b="1" u="sng" kern="0" dirty="0">
                <a:solidFill>
                  <a:srgbClr val="FF0000"/>
                </a:solidFill>
              </a:rPr>
              <a:t>Chain</a:t>
            </a:r>
          </a:p>
        </p:txBody>
      </p:sp>
      <p:sp>
        <p:nvSpPr>
          <p:cNvPr id="118" name="TextBox 37"/>
          <p:cNvSpPr txBox="1">
            <a:spLocks noChangeArrowheads="1"/>
          </p:cNvSpPr>
          <p:nvPr/>
        </p:nvSpPr>
        <p:spPr bwMode="auto">
          <a:xfrm>
            <a:off x="1909971" y="1701410"/>
            <a:ext cx="856325" cy="707886"/>
          </a:xfrm>
          <a:prstGeom prst="rect">
            <a:avLst/>
          </a:prstGeom>
          <a:noFill/>
          <a:ln w="9525">
            <a:noFill/>
            <a:miter lim="800000"/>
            <a:headEnd/>
            <a:tailEnd/>
          </a:ln>
        </p:spPr>
        <p:txBody>
          <a:bodyPr wrap="none">
            <a:spAutoFit/>
          </a:bodyPr>
          <a:lstStyle/>
          <a:p>
            <a:pPr defTabSz="914217">
              <a:defRPr/>
            </a:pPr>
            <a:r>
              <a:rPr lang="en-GB" sz="2000" b="1" u="sng" kern="0" dirty="0">
                <a:solidFill>
                  <a:srgbClr val="FF0000"/>
                </a:solidFill>
              </a:rPr>
              <a:t>Losing</a:t>
            </a:r>
          </a:p>
          <a:p>
            <a:pPr defTabSz="914217">
              <a:defRPr/>
            </a:pPr>
            <a:r>
              <a:rPr lang="en-GB" sz="2000" b="1" u="sng" kern="0" dirty="0">
                <a:solidFill>
                  <a:srgbClr val="FF0000"/>
                </a:solidFill>
              </a:rPr>
              <a:t>Chain</a:t>
            </a:r>
          </a:p>
        </p:txBody>
      </p:sp>
      <p:cxnSp>
        <p:nvCxnSpPr>
          <p:cNvPr id="119" name="Straight Arrow Connector 118"/>
          <p:cNvCxnSpPr>
            <a:cxnSpLocks/>
          </p:cNvCxnSpPr>
          <p:nvPr/>
        </p:nvCxnSpPr>
        <p:spPr>
          <a:xfrm flipV="1">
            <a:off x="7416042" y="5829458"/>
            <a:ext cx="8256" cy="268084"/>
          </a:xfrm>
          <a:prstGeom prst="straightConnector1">
            <a:avLst/>
          </a:prstGeom>
          <a:noFill/>
          <a:ln w="28575" cap="flat" cmpd="sng" algn="ctr">
            <a:solidFill>
              <a:srgbClr val="00B050"/>
            </a:solidFill>
            <a:prstDash val="solid"/>
            <a:tailEnd type="arrow"/>
          </a:ln>
          <a:effectLst/>
        </p:spPr>
      </p:cxnSp>
      <p:sp>
        <p:nvSpPr>
          <p:cNvPr id="120" name="TextBox 50"/>
          <p:cNvSpPr txBox="1">
            <a:spLocks noChangeArrowheads="1"/>
          </p:cNvSpPr>
          <p:nvPr/>
        </p:nvSpPr>
        <p:spPr bwMode="auto">
          <a:xfrm>
            <a:off x="6593349" y="6889464"/>
            <a:ext cx="554960" cy="307777"/>
          </a:xfrm>
          <a:prstGeom prst="rect">
            <a:avLst/>
          </a:prstGeom>
          <a:noFill/>
          <a:ln w="9525">
            <a:noFill/>
            <a:miter lim="800000"/>
            <a:headEnd/>
            <a:tailEnd/>
          </a:ln>
        </p:spPr>
        <p:txBody>
          <a:bodyPr wrap="none">
            <a:spAutoFit/>
          </a:bodyPr>
          <a:lstStyle/>
          <a:p>
            <a:pPr defTabSz="914217">
              <a:defRPr/>
            </a:pPr>
            <a:r>
              <a:rPr lang="en-GB" sz="1400" kern="0">
                <a:solidFill>
                  <a:prstClr val="black"/>
                </a:solidFill>
              </a:rPr>
              <a:t>CLoA</a:t>
            </a:r>
          </a:p>
        </p:txBody>
      </p:sp>
      <p:cxnSp>
        <p:nvCxnSpPr>
          <p:cNvPr id="121" name="Straight Arrow Connector 120"/>
          <p:cNvCxnSpPr/>
          <p:nvPr/>
        </p:nvCxnSpPr>
        <p:spPr>
          <a:xfrm flipH="1">
            <a:off x="6122784" y="7062594"/>
            <a:ext cx="442222" cy="85730"/>
          </a:xfrm>
          <a:prstGeom prst="straightConnector1">
            <a:avLst/>
          </a:prstGeom>
          <a:noFill/>
          <a:ln w="28575" cap="flat" cmpd="sng" algn="ctr">
            <a:solidFill>
              <a:srgbClr val="00B050"/>
            </a:solidFill>
            <a:prstDash val="solid"/>
            <a:headEnd type="arrow" w="med" len="med"/>
            <a:tailEnd type="arrow" w="med" len="med"/>
          </a:ln>
          <a:effectLst/>
        </p:spPr>
      </p:cxnSp>
      <p:cxnSp>
        <p:nvCxnSpPr>
          <p:cNvPr id="122" name="Straight Arrow Connector 121"/>
          <p:cNvCxnSpPr>
            <a:endCxn id="154" idx="1"/>
          </p:cNvCxnSpPr>
          <p:nvPr/>
        </p:nvCxnSpPr>
        <p:spPr>
          <a:xfrm>
            <a:off x="6202086" y="7320898"/>
            <a:ext cx="465114" cy="112064"/>
          </a:xfrm>
          <a:prstGeom prst="straightConnector1">
            <a:avLst/>
          </a:prstGeom>
          <a:noFill/>
          <a:ln w="28575" cap="flat" cmpd="sng" algn="ctr">
            <a:solidFill>
              <a:srgbClr val="00B050"/>
            </a:solidFill>
            <a:prstDash val="solid"/>
            <a:tailEnd type="arrow"/>
          </a:ln>
          <a:effectLst/>
        </p:spPr>
      </p:cxnSp>
      <p:cxnSp>
        <p:nvCxnSpPr>
          <p:cNvPr id="124" name="Straight Arrow Connector 123"/>
          <p:cNvCxnSpPr/>
          <p:nvPr/>
        </p:nvCxnSpPr>
        <p:spPr>
          <a:xfrm rot="5400000" flipH="1" flipV="1">
            <a:off x="7101182" y="6588797"/>
            <a:ext cx="345148" cy="237910"/>
          </a:xfrm>
          <a:prstGeom prst="straightConnector1">
            <a:avLst/>
          </a:prstGeom>
          <a:noFill/>
          <a:ln w="28575" cap="flat" cmpd="sng" algn="ctr">
            <a:solidFill>
              <a:srgbClr val="00B050"/>
            </a:solidFill>
            <a:prstDash val="solid"/>
            <a:headEnd type="arrow" w="med" len="med"/>
            <a:tailEnd type="arrow" w="med" len="med"/>
          </a:ln>
          <a:effectLst/>
        </p:spPr>
      </p:cxnSp>
      <p:sp>
        <p:nvSpPr>
          <p:cNvPr id="131" name="TextBox 10"/>
          <p:cNvSpPr txBox="1">
            <a:spLocks noChangeArrowheads="1"/>
          </p:cNvSpPr>
          <p:nvPr/>
        </p:nvSpPr>
        <p:spPr bwMode="auto">
          <a:xfrm>
            <a:off x="7114290" y="6104404"/>
            <a:ext cx="1293944" cy="369332"/>
          </a:xfrm>
          <a:prstGeom prst="rect">
            <a:avLst/>
          </a:prstGeom>
          <a:noFill/>
          <a:ln w="9525">
            <a:noFill/>
            <a:miter lim="800000"/>
            <a:headEnd/>
            <a:tailEnd/>
          </a:ln>
        </p:spPr>
        <p:txBody>
          <a:bodyPr wrap="none">
            <a:spAutoFit/>
          </a:bodyPr>
          <a:lstStyle/>
          <a:p>
            <a:pPr defTabSz="914217">
              <a:defRPr/>
            </a:pPr>
            <a:r>
              <a:rPr lang="en-GB" u="sng" kern="0" dirty="0">
                <a:solidFill>
                  <a:prstClr val="black"/>
                </a:solidFill>
                <a:latin typeface="Calibri" pitchFamily="34" charset="0"/>
              </a:rPr>
              <a:t>GP=Retailer</a:t>
            </a:r>
            <a:endParaRPr lang="en-US" u="sng" kern="0" dirty="0">
              <a:solidFill>
                <a:prstClr val="black"/>
              </a:solidFill>
              <a:latin typeface="Calibri" pitchFamily="34" charset="0"/>
            </a:endParaRPr>
          </a:p>
        </p:txBody>
      </p:sp>
      <p:sp>
        <p:nvSpPr>
          <p:cNvPr id="132" name="TextBox 73"/>
          <p:cNvSpPr txBox="1">
            <a:spLocks noChangeArrowheads="1"/>
          </p:cNvSpPr>
          <p:nvPr/>
        </p:nvSpPr>
        <p:spPr bwMode="auto">
          <a:xfrm>
            <a:off x="7082662" y="5288208"/>
            <a:ext cx="617477" cy="523220"/>
          </a:xfrm>
          <a:prstGeom prst="rect">
            <a:avLst/>
          </a:prstGeom>
          <a:noFill/>
          <a:ln w="9525">
            <a:noFill/>
            <a:miter lim="800000"/>
            <a:headEnd/>
            <a:tailEnd/>
          </a:ln>
        </p:spPr>
        <p:txBody>
          <a:bodyPr wrap="none">
            <a:spAutoFit/>
          </a:bodyPr>
          <a:lstStyle/>
          <a:p>
            <a:pPr defTabSz="914217">
              <a:buFont typeface="Arial" charset="0"/>
              <a:buChar char="•"/>
              <a:defRPr/>
            </a:pPr>
            <a:r>
              <a:rPr lang="en-GB" sz="1400" kern="0" dirty="0">
                <a:solidFill>
                  <a:prstClr val="black"/>
                </a:solidFill>
              </a:rPr>
              <a:t>PO+</a:t>
            </a:r>
          </a:p>
          <a:p>
            <a:pPr defTabSz="914217">
              <a:buFont typeface="Arial" charset="0"/>
              <a:buChar char="•"/>
              <a:defRPr/>
            </a:pPr>
            <a:r>
              <a:rPr lang="en-GB" sz="1400" kern="0" dirty="0" err="1">
                <a:solidFill>
                  <a:prstClr val="black"/>
                </a:solidFill>
              </a:rPr>
              <a:t>CLoA</a:t>
            </a:r>
            <a:endParaRPr lang="en-GB" sz="1400" kern="0" dirty="0">
              <a:solidFill>
                <a:prstClr val="black"/>
              </a:solidFill>
            </a:endParaRPr>
          </a:p>
        </p:txBody>
      </p:sp>
      <p:sp>
        <p:nvSpPr>
          <p:cNvPr id="135" name="Rectangle 134"/>
          <p:cNvSpPr/>
          <p:nvPr/>
        </p:nvSpPr>
        <p:spPr>
          <a:xfrm>
            <a:off x="7088813" y="5288183"/>
            <a:ext cx="607795" cy="520478"/>
          </a:xfrm>
          <a:prstGeom prst="rect">
            <a:avLst/>
          </a:prstGeom>
          <a:noFill/>
          <a:ln w="3175" cap="flat" cmpd="sng" algn="ctr">
            <a:solidFill>
              <a:srgbClr val="4F81BD">
                <a:shade val="50000"/>
              </a:srgbClr>
            </a:solidFill>
            <a:prstDash val="solid"/>
          </a:ln>
          <a:effectLst/>
        </p:spPr>
        <p:txBody>
          <a:bodyPr anchor="ctr"/>
          <a:lstStyle/>
          <a:p>
            <a:pPr algn="ctr" defTabSz="914217">
              <a:defRPr/>
            </a:pPr>
            <a:endParaRPr lang="en-GB" sz="1400" kern="0">
              <a:solidFill>
                <a:prstClr val="white"/>
              </a:solidFill>
              <a:latin typeface="Calibri"/>
            </a:endParaRPr>
          </a:p>
        </p:txBody>
      </p:sp>
      <p:cxnSp>
        <p:nvCxnSpPr>
          <p:cNvPr id="142" name="Straight Arrow Connector 141"/>
          <p:cNvCxnSpPr>
            <a:cxnSpLocks/>
          </p:cNvCxnSpPr>
          <p:nvPr/>
        </p:nvCxnSpPr>
        <p:spPr>
          <a:xfrm flipH="1" flipV="1">
            <a:off x="7392808" y="4895433"/>
            <a:ext cx="16508" cy="333076"/>
          </a:xfrm>
          <a:prstGeom prst="straightConnector1">
            <a:avLst/>
          </a:prstGeom>
          <a:noFill/>
          <a:ln w="28575" cap="flat" cmpd="sng" algn="ctr">
            <a:solidFill>
              <a:srgbClr val="00B050"/>
            </a:solidFill>
            <a:prstDash val="solid"/>
            <a:tailEnd type="arrow"/>
          </a:ln>
          <a:effectLst/>
        </p:spPr>
      </p:cxnSp>
      <p:cxnSp>
        <p:nvCxnSpPr>
          <p:cNvPr id="152" name="Straight Arrow Connector 151"/>
          <p:cNvCxnSpPr>
            <a:cxnSpLocks/>
          </p:cNvCxnSpPr>
          <p:nvPr/>
        </p:nvCxnSpPr>
        <p:spPr>
          <a:xfrm flipH="1">
            <a:off x="3638260" y="4029242"/>
            <a:ext cx="15240" cy="295505"/>
          </a:xfrm>
          <a:prstGeom prst="straightConnector1">
            <a:avLst/>
          </a:prstGeom>
          <a:noFill/>
          <a:ln w="28575" cap="flat" cmpd="sng" algn="ctr">
            <a:solidFill>
              <a:srgbClr val="00B050"/>
            </a:solidFill>
            <a:prstDash val="solid"/>
            <a:tailEnd type="arrow"/>
          </a:ln>
          <a:effectLst/>
        </p:spPr>
      </p:cxnSp>
      <p:sp>
        <p:nvSpPr>
          <p:cNvPr id="153" name="Rectangle 152"/>
          <p:cNvSpPr/>
          <p:nvPr/>
        </p:nvSpPr>
        <p:spPr>
          <a:xfrm>
            <a:off x="6593349" y="6883081"/>
            <a:ext cx="634423" cy="345148"/>
          </a:xfrm>
          <a:prstGeom prst="rect">
            <a:avLst/>
          </a:prstGeom>
          <a:noFill/>
          <a:ln w="3175" cap="flat" cmpd="sng" algn="ctr">
            <a:solidFill>
              <a:srgbClr val="4F81BD">
                <a:shade val="50000"/>
              </a:srgbClr>
            </a:solidFill>
            <a:prstDash val="solid"/>
          </a:ln>
          <a:effectLst/>
        </p:spPr>
        <p:txBody>
          <a:bodyPr anchor="ctr"/>
          <a:lstStyle/>
          <a:p>
            <a:pPr algn="ctr" defTabSz="914217">
              <a:defRPr/>
            </a:pPr>
            <a:endParaRPr lang="en-GB" sz="1400" kern="0">
              <a:solidFill>
                <a:prstClr val="white"/>
              </a:solidFill>
              <a:latin typeface="Calibri"/>
            </a:endParaRPr>
          </a:p>
        </p:txBody>
      </p:sp>
      <p:sp>
        <p:nvSpPr>
          <p:cNvPr id="154" name="TextBox 50"/>
          <p:cNvSpPr txBox="1">
            <a:spLocks noChangeArrowheads="1"/>
          </p:cNvSpPr>
          <p:nvPr/>
        </p:nvSpPr>
        <p:spPr bwMode="auto">
          <a:xfrm>
            <a:off x="6667200" y="7279073"/>
            <a:ext cx="1684745" cy="307777"/>
          </a:xfrm>
          <a:prstGeom prst="rect">
            <a:avLst/>
          </a:prstGeom>
          <a:noFill/>
          <a:ln w="9525">
            <a:noFill/>
            <a:miter lim="800000"/>
            <a:headEnd/>
            <a:tailEnd/>
          </a:ln>
        </p:spPr>
        <p:txBody>
          <a:bodyPr>
            <a:spAutoFit/>
          </a:bodyPr>
          <a:lstStyle/>
          <a:p>
            <a:pPr defTabSz="914217">
              <a:defRPr/>
            </a:pPr>
            <a:r>
              <a:rPr lang="en-GB" sz="1400" u="sng" kern="0" dirty="0">
                <a:solidFill>
                  <a:prstClr val="black"/>
                </a:solidFill>
              </a:rPr>
              <a:t>Order/Contract</a:t>
            </a:r>
          </a:p>
        </p:txBody>
      </p:sp>
      <p:cxnSp>
        <p:nvCxnSpPr>
          <p:cNvPr id="156" name="Straight Arrow Connector 155"/>
          <p:cNvCxnSpPr>
            <a:stCxn id="154" idx="0"/>
            <a:endCxn id="131" idx="2"/>
          </p:cNvCxnSpPr>
          <p:nvPr/>
        </p:nvCxnSpPr>
        <p:spPr>
          <a:xfrm flipV="1">
            <a:off x="7509573" y="6473736"/>
            <a:ext cx="251689" cy="805337"/>
          </a:xfrm>
          <a:prstGeom prst="straightConnector1">
            <a:avLst/>
          </a:prstGeom>
          <a:noFill/>
          <a:ln w="28575" cap="flat" cmpd="sng" algn="ctr">
            <a:solidFill>
              <a:srgbClr val="00B050"/>
            </a:solidFill>
            <a:prstDash val="solid"/>
            <a:tailEnd type="arrow"/>
          </a:ln>
          <a:effectLst/>
        </p:spPr>
      </p:cxnSp>
      <p:sp>
        <p:nvSpPr>
          <p:cNvPr id="159" name="TextBox 50"/>
          <p:cNvSpPr txBox="1">
            <a:spLocks noChangeArrowheads="1"/>
          </p:cNvSpPr>
          <p:nvPr/>
        </p:nvSpPr>
        <p:spPr bwMode="auto">
          <a:xfrm>
            <a:off x="5509995" y="6184518"/>
            <a:ext cx="559769" cy="307777"/>
          </a:xfrm>
          <a:prstGeom prst="rect">
            <a:avLst/>
          </a:prstGeom>
          <a:noFill/>
          <a:ln w="9525">
            <a:noFill/>
            <a:miter lim="800000"/>
            <a:headEnd/>
            <a:tailEnd/>
          </a:ln>
        </p:spPr>
        <p:txBody>
          <a:bodyPr wrap="none">
            <a:spAutoFit/>
          </a:bodyPr>
          <a:lstStyle/>
          <a:p>
            <a:pPr defTabSz="914217">
              <a:defRPr/>
            </a:pPr>
            <a:r>
              <a:rPr lang="en-GB" sz="1400" b="1" kern="0" dirty="0" err="1">
                <a:solidFill>
                  <a:prstClr val="black"/>
                </a:solidFill>
              </a:rPr>
              <a:t>CLoA</a:t>
            </a:r>
            <a:endParaRPr lang="en-GB" sz="1400" b="1" kern="0" dirty="0">
              <a:solidFill>
                <a:prstClr val="black"/>
              </a:solidFill>
            </a:endParaRPr>
          </a:p>
        </p:txBody>
      </p:sp>
      <p:sp>
        <p:nvSpPr>
          <p:cNvPr id="160" name="Rectangle 159"/>
          <p:cNvSpPr/>
          <p:nvPr/>
        </p:nvSpPr>
        <p:spPr>
          <a:xfrm>
            <a:off x="5471840" y="6184518"/>
            <a:ext cx="634423" cy="345148"/>
          </a:xfrm>
          <a:prstGeom prst="rect">
            <a:avLst/>
          </a:prstGeom>
          <a:noFill/>
          <a:ln w="3175" cap="flat" cmpd="sng" algn="ctr">
            <a:solidFill>
              <a:srgbClr val="4F81BD">
                <a:shade val="50000"/>
              </a:srgbClr>
            </a:solidFill>
            <a:prstDash val="solid"/>
          </a:ln>
          <a:effectLst/>
        </p:spPr>
        <p:txBody>
          <a:bodyPr anchor="ctr"/>
          <a:lstStyle/>
          <a:p>
            <a:pPr algn="ctr" defTabSz="914217">
              <a:defRPr/>
            </a:pPr>
            <a:endParaRPr lang="en-GB" sz="1400" kern="0">
              <a:solidFill>
                <a:prstClr val="white"/>
              </a:solidFill>
              <a:latin typeface="Calibri"/>
            </a:endParaRPr>
          </a:p>
        </p:txBody>
      </p:sp>
      <p:cxnSp>
        <p:nvCxnSpPr>
          <p:cNvPr id="161" name="Straight Arrow Connector 160"/>
          <p:cNvCxnSpPr/>
          <p:nvPr/>
        </p:nvCxnSpPr>
        <p:spPr>
          <a:xfrm flipH="1">
            <a:off x="6202086" y="6351806"/>
            <a:ext cx="838737" cy="0"/>
          </a:xfrm>
          <a:prstGeom prst="straightConnector1">
            <a:avLst/>
          </a:prstGeom>
          <a:noFill/>
          <a:ln w="38100" cap="flat" cmpd="sng" algn="ctr">
            <a:solidFill>
              <a:srgbClr val="4F81BD">
                <a:shade val="95000"/>
                <a:satMod val="105000"/>
              </a:srgbClr>
            </a:solidFill>
            <a:prstDash val="dash"/>
            <a:headEnd type="arrow" w="med" len="med"/>
            <a:tailEnd type="arrow" w="med" len="med"/>
          </a:ln>
          <a:effectLst/>
        </p:spPr>
      </p:cxnSp>
      <p:cxnSp>
        <p:nvCxnSpPr>
          <p:cNvPr id="162" name="Straight Arrow Connector 161"/>
          <p:cNvCxnSpPr/>
          <p:nvPr/>
        </p:nvCxnSpPr>
        <p:spPr>
          <a:xfrm flipH="1">
            <a:off x="4412361" y="6357091"/>
            <a:ext cx="984836" cy="0"/>
          </a:xfrm>
          <a:prstGeom prst="straightConnector1">
            <a:avLst/>
          </a:prstGeom>
          <a:noFill/>
          <a:ln w="38100" cap="flat" cmpd="sng" algn="ctr">
            <a:solidFill>
              <a:srgbClr val="4F81BD">
                <a:shade val="95000"/>
                <a:satMod val="105000"/>
              </a:srgbClr>
            </a:solidFill>
            <a:prstDash val="dash"/>
            <a:headEnd type="arrow" w="med" len="med"/>
            <a:tailEnd type="arrow" w="med" len="med"/>
          </a:ln>
          <a:effectLst/>
        </p:spPr>
      </p:cxnSp>
      <p:sp>
        <p:nvSpPr>
          <p:cNvPr id="163" name="TextBox 46"/>
          <p:cNvSpPr txBox="1">
            <a:spLocks noChangeArrowheads="1"/>
          </p:cNvSpPr>
          <p:nvPr/>
        </p:nvSpPr>
        <p:spPr bwMode="auto">
          <a:xfrm>
            <a:off x="3171671" y="3444335"/>
            <a:ext cx="926247" cy="523220"/>
          </a:xfrm>
          <a:prstGeom prst="rect">
            <a:avLst/>
          </a:prstGeom>
          <a:noFill/>
          <a:ln w="9525">
            <a:noFill/>
            <a:miter lim="800000"/>
            <a:headEnd/>
            <a:tailEnd/>
          </a:ln>
        </p:spPr>
        <p:txBody>
          <a:bodyPr wrap="square">
            <a:spAutoFit/>
          </a:bodyPr>
          <a:lstStyle/>
          <a:p>
            <a:pPr algn="ctr" defTabSz="914217">
              <a:defRPr/>
            </a:pPr>
            <a:r>
              <a:rPr lang="en-GB" sz="1400" kern="0" dirty="0">
                <a:solidFill>
                  <a:prstClr val="black"/>
                </a:solidFill>
              </a:rPr>
              <a:t>PO rec’d</a:t>
            </a:r>
          </a:p>
          <a:p>
            <a:pPr algn="ctr" defTabSz="914217">
              <a:defRPr/>
            </a:pPr>
            <a:r>
              <a:rPr lang="en-GB" sz="1400" kern="0" dirty="0">
                <a:solidFill>
                  <a:prstClr val="black"/>
                </a:solidFill>
              </a:rPr>
              <a:t>for LP info</a:t>
            </a:r>
          </a:p>
        </p:txBody>
      </p:sp>
      <p:sp>
        <p:nvSpPr>
          <p:cNvPr id="164" name="Rectangle 163"/>
          <p:cNvSpPr/>
          <p:nvPr/>
        </p:nvSpPr>
        <p:spPr>
          <a:xfrm>
            <a:off x="3215337" y="3456572"/>
            <a:ext cx="836918" cy="500829"/>
          </a:xfrm>
          <a:prstGeom prst="rect">
            <a:avLst/>
          </a:prstGeom>
          <a:noFill/>
          <a:ln w="3175" cap="flat" cmpd="sng" algn="ctr">
            <a:solidFill>
              <a:srgbClr val="4F81BD">
                <a:shade val="50000"/>
              </a:srgbClr>
            </a:solidFill>
            <a:prstDash val="solid"/>
          </a:ln>
          <a:effectLst/>
        </p:spPr>
        <p:txBody>
          <a:bodyPr anchor="ctr"/>
          <a:lstStyle/>
          <a:p>
            <a:pPr algn="ctr" defTabSz="914217">
              <a:defRPr/>
            </a:pPr>
            <a:endParaRPr lang="en-GB" sz="1400" kern="0" dirty="0">
              <a:solidFill>
                <a:prstClr val="white"/>
              </a:solidFill>
              <a:latin typeface="Calibri"/>
            </a:endParaRPr>
          </a:p>
        </p:txBody>
      </p:sp>
      <p:sp>
        <p:nvSpPr>
          <p:cNvPr id="185" name="TextBox 46"/>
          <p:cNvSpPr txBox="1">
            <a:spLocks noChangeArrowheads="1"/>
          </p:cNvSpPr>
          <p:nvPr/>
        </p:nvSpPr>
        <p:spPr bwMode="auto">
          <a:xfrm>
            <a:off x="4011648" y="6836694"/>
            <a:ext cx="926247" cy="307777"/>
          </a:xfrm>
          <a:prstGeom prst="rect">
            <a:avLst/>
          </a:prstGeom>
          <a:noFill/>
          <a:ln w="9525">
            <a:noFill/>
            <a:miter lim="800000"/>
            <a:headEnd/>
            <a:tailEnd/>
          </a:ln>
        </p:spPr>
        <p:txBody>
          <a:bodyPr wrap="square">
            <a:spAutoFit/>
          </a:bodyPr>
          <a:lstStyle/>
          <a:p>
            <a:pPr algn="ctr" defTabSz="914217">
              <a:defRPr/>
            </a:pPr>
            <a:r>
              <a:rPr lang="en-GB" sz="1400" kern="0" dirty="0">
                <a:solidFill>
                  <a:prstClr val="black"/>
                </a:solidFill>
              </a:rPr>
              <a:t>STSYG</a:t>
            </a:r>
          </a:p>
        </p:txBody>
      </p:sp>
      <p:sp>
        <p:nvSpPr>
          <p:cNvPr id="186" name="Rectangle 185"/>
          <p:cNvSpPr/>
          <p:nvPr/>
        </p:nvSpPr>
        <p:spPr>
          <a:xfrm>
            <a:off x="4097918" y="6791460"/>
            <a:ext cx="739733" cy="391735"/>
          </a:xfrm>
          <a:prstGeom prst="rect">
            <a:avLst/>
          </a:prstGeom>
          <a:noFill/>
          <a:ln w="3175" cap="flat" cmpd="sng" algn="ctr">
            <a:solidFill>
              <a:srgbClr val="4F81BD">
                <a:shade val="50000"/>
              </a:srgbClr>
            </a:solidFill>
            <a:prstDash val="solid"/>
          </a:ln>
          <a:effectLst/>
        </p:spPr>
        <p:txBody>
          <a:bodyPr anchor="ctr"/>
          <a:lstStyle/>
          <a:p>
            <a:pPr algn="ctr" defTabSz="914217">
              <a:defRPr/>
            </a:pPr>
            <a:endParaRPr lang="en-GB" sz="1400" kern="0" dirty="0">
              <a:solidFill>
                <a:prstClr val="white"/>
              </a:solidFill>
              <a:latin typeface="Calibri"/>
            </a:endParaRPr>
          </a:p>
        </p:txBody>
      </p:sp>
      <p:cxnSp>
        <p:nvCxnSpPr>
          <p:cNvPr id="188" name="Straight Arrow Connector 187"/>
          <p:cNvCxnSpPr/>
          <p:nvPr/>
        </p:nvCxnSpPr>
        <p:spPr>
          <a:xfrm>
            <a:off x="3967253" y="6486000"/>
            <a:ext cx="150639" cy="305460"/>
          </a:xfrm>
          <a:prstGeom prst="straightConnector1">
            <a:avLst/>
          </a:prstGeom>
          <a:noFill/>
          <a:ln w="28575" cap="flat" cmpd="sng" algn="ctr">
            <a:solidFill>
              <a:srgbClr val="00B050"/>
            </a:solidFill>
            <a:prstDash val="solid"/>
            <a:tailEnd type="arrow"/>
          </a:ln>
          <a:effectLst/>
        </p:spPr>
      </p:cxnSp>
      <p:cxnSp>
        <p:nvCxnSpPr>
          <p:cNvPr id="189" name="Straight Arrow Connector 188"/>
          <p:cNvCxnSpPr>
            <a:cxnSpLocks/>
          </p:cNvCxnSpPr>
          <p:nvPr/>
        </p:nvCxnSpPr>
        <p:spPr>
          <a:xfrm>
            <a:off x="5052931" y="7098262"/>
            <a:ext cx="399474" cy="100679"/>
          </a:xfrm>
          <a:prstGeom prst="straightConnector1">
            <a:avLst/>
          </a:prstGeom>
          <a:noFill/>
          <a:ln w="28575" cap="flat" cmpd="sng" algn="ctr">
            <a:solidFill>
              <a:srgbClr val="00B050"/>
            </a:solidFill>
            <a:prstDash val="solid"/>
            <a:tailEnd type="arrow"/>
          </a:ln>
          <a:effectLst/>
        </p:spPr>
      </p:cxnSp>
      <p:sp>
        <p:nvSpPr>
          <p:cNvPr id="202" name="TextBox 201"/>
          <p:cNvSpPr txBox="1"/>
          <p:nvPr/>
        </p:nvSpPr>
        <p:spPr>
          <a:xfrm>
            <a:off x="402333" y="7561121"/>
            <a:ext cx="10319511" cy="12588061"/>
          </a:xfrm>
          <a:prstGeom prst="rect">
            <a:avLst/>
          </a:prstGeom>
          <a:noFill/>
        </p:spPr>
        <p:txBody>
          <a:bodyPr wrap="square">
            <a:spAutoFit/>
          </a:bodyPr>
          <a:lstStyle/>
          <a:p>
            <a:pPr>
              <a:defRPr/>
            </a:pPr>
            <a:r>
              <a:rPr lang="en-GB" sz="2000" b="1" u="sng" dirty="0"/>
              <a:t>High Level Process Description</a:t>
            </a:r>
          </a:p>
          <a:p>
            <a:pPr>
              <a:defRPr/>
            </a:pPr>
            <a:endParaRPr lang="en-GB" b="1" u="sng" dirty="0"/>
          </a:p>
          <a:p>
            <a:pPr>
              <a:defRPr/>
            </a:pPr>
            <a:r>
              <a:rPr lang="en-GB" b="1" u="sng" dirty="0"/>
              <a:t>BAU </a:t>
            </a:r>
            <a:r>
              <a:rPr lang="en-GB" b="1" u="sng" dirty="0">
                <a:solidFill>
                  <a:srgbClr val="FF0000"/>
                </a:solidFill>
              </a:rPr>
              <a:t>(with </a:t>
            </a:r>
            <a:r>
              <a:rPr lang="en-GB" b="1" u="sng" dirty="0" err="1">
                <a:solidFill>
                  <a:srgbClr val="FF0000"/>
                </a:solidFill>
              </a:rPr>
              <a:t>CLoA</a:t>
            </a:r>
            <a:r>
              <a:rPr lang="en-GB" b="1" u="sng" dirty="0"/>
              <a:t>) process</a:t>
            </a:r>
          </a:p>
          <a:p>
            <a:pPr marL="285693" indent="-285693">
              <a:buFontTx/>
              <a:buAutoNum type="romanLcParenR"/>
              <a:defRPr/>
            </a:pPr>
            <a:r>
              <a:rPr lang="en-GB" dirty="0"/>
              <a:t>GP obtains signed </a:t>
            </a:r>
            <a:r>
              <a:rPr lang="en-GB" dirty="0" err="1"/>
              <a:t>CLoA</a:t>
            </a:r>
            <a:r>
              <a:rPr lang="en-GB" dirty="0"/>
              <a:t> from  EU </a:t>
            </a:r>
            <a:r>
              <a:rPr lang="en-GB" b="1" dirty="0">
                <a:solidFill>
                  <a:srgbClr val="FF0000"/>
                </a:solidFill>
              </a:rPr>
              <a:t>(New </a:t>
            </a:r>
            <a:r>
              <a:rPr lang="en-GB" b="1" dirty="0" err="1">
                <a:solidFill>
                  <a:srgbClr val="FF0000"/>
                </a:solidFill>
              </a:rPr>
              <a:t>CLoA</a:t>
            </a:r>
            <a:r>
              <a:rPr lang="en-GB" b="1" dirty="0">
                <a:solidFill>
                  <a:srgbClr val="FF0000"/>
                </a:solidFill>
              </a:rPr>
              <a:t> Template – later slide refers)</a:t>
            </a:r>
          </a:p>
          <a:p>
            <a:pPr marL="285693" indent="-285693">
              <a:buFontTx/>
              <a:buAutoNum type="romanLcParenR"/>
              <a:defRPr/>
            </a:pPr>
            <a:r>
              <a:rPr lang="en-GB" dirty="0"/>
              <a:t>GP submits Port order to GSP (</a:t>
            </a:r>
            <a:r>
              <a:rPr lang="en-GB" dirty="0" err="1"/>
              <a:t>inc.</a:t>
            </a:r>
            <a:r>
              <a:rPr lang="en-GB" dirty="0"/>
              <a:t> </a:t>
            </a:r>
            <a:r>
              <a:rPr lang="en-GB" dirty="0" err="1"/>
              <a:t>CLoA</a:t>
            </a:r>
            <a:r>
              <a:rPr lang="en-GB" dirty="0"/>
              <a:t> ). GP retains </a:t>
            </a:r>
            <a:r>
              <a:rPr lang="en-GB" dirty="0" err="1"/>
              <a:t>CLoA</a:t>
            </a:r>
            <a:r>
              <a:rPr lang="en-GB" dirty="0"/>
              <a:t> on file.</a:t>
            </a:r>
          </a:p>
          <a:p>
            <a:pPr marL="285693" indent="-285693">
              <a:buFontTx/>
              <a:buAutoNum type="romanLcParenR"/>
              <a:defRPr/>
            </a:pPr>
            <a:r>
              <a:rPr lang="en-GB" dirty="0"/>
              <a:t>GSP submits PO to GNCP (</a:t>
            </a:r>
            <a:r>
              <a:rPr lang="en-GB" dirty="0" err="1"/>
              <a:t>inc.</a:t>
            </a:r>
            <a:r>
              <a:rPr lang="en-GB" dirty="0"/>
              <a:t> </a:t>
            </a:r>
            <a:r>
              <a:rPr lang="en-GB" dirty="0" err="1"/>
              <a:t>CLoA</a:t>
            </a:r>
            <a:r>
              <a:rPr lang="en-GB" dirty="0"/>
              <a:t>)</a:t>
            </a:r>
          </a:p>
          <a:p>
            <a:pPr marL="285693" indent="-285693">
              <a:buFontTx/>
              <a:buAutoNum type="romanLcParenR"/>
              <a:defRPr/>
            </a:pPr>
            <a:r>
              <a:rPr lang="en-GB" dirty="0"/>
              <a:t>GNCP submits NPOR to LNCP (</a:t>
            </a:r>
            <a:r>
              <a:rPr lang="en-GB" dirty="0" err="1"/>
              <a:t>inc.</a:t>
            </a:r>
            <a:r>
              <a:rPr lang="en-GB" dirty="0"/>
              <a:t> </a:t>
            </a:r>
            <a:r>
              <a:rPr lang="en-GB" dirty="0" err="1"/>
              <a:t>CLoA</a:t>
            </a:r>
            <a:r>
              <a:rPr lang="en-GB" dirty="0"/>
              <a:t>) </a:t>
            </a:r>
            <a:r>
              <a:rPr lang="en-GB" b="1" dirty="0">
                <a:solidFill>
                  <a:srgbClr val="FF0000"/>
                </a:solidFill>
              </a:rPr>
              <a:t>(note 1-NPOR Preparation)</a:t>
            </a:r>
          </a:p>
          <a:p>
            <a:pPr marL="285693" indent="-285693">
              <a:buFontTx/>
              <a:buAutoNum type="romanLcParenR"/>
              <a:defRPr/>
            </a:pPr>
            <a:r>
              <a:rPr lang="en-GB" dirty="0"/>
              <a:t>LNCP validates NPOR content (i.e. number exists on LNCP N/W) and separately, LNCP notifies their immediate Reseller</a:t>
            </a:r>
          </a:p>
          <a:p>
            <a:pPr marL="285693" indent="-285693">
              <a:buFontTx/>
              <a:buAutoNum type="romanLcParenR"/>
              <a:defRPr/>
            </a:pPr>
            <a:r>
              <a:rPr lang="en-GB" dirty="0"/>
              <a:t> On receipt of the notification, any intermediate resellers have a duty to promptly relay the port order notification to their downstream reseller &amp; ultimately, the End User.</a:t>
            </a:r>
          </a:p>
          <a:p>
            <a:pPr marL="285693" indent="-285693">
              <a:buFontTx/>
              <a:buAutoNum type="romanLcParenR"/>
              <a:defRPr/>
            </a:pPr>
            <a:r>
              <a:rPr lang="en-GB" u="sng" dirty="0"/>
              <a:t>The objective of this port order notification is 2-fold</a:t>
            </a:r>
            <a:r>
              <a:rPr lang="en-GB" dirty="0"/>
              <a:t>: -</a:t>
            </a:r>
          </a:p>
          <a:p>
            <a:pPr marL="742893" lvl="1" indent="-285693">
              <a:buFontTx/>
              <a:buAutoNum type="romanLcParenR"/>
              <a:defRPr/>
            </a:pPr>
            <a:r>
              <a:rPr lang="en-GB" dirty="0"/>
              <a:t>To ensure the End User is informed asap as they may wish to cancel due to slamming/miss-selling.</a:t>
            </a:r>
          </a:p>
          <a:p>
            <a:pPr marL="742893" lvl="1" indent="-285693">
              <a:buFontTx/>
              <a:buAutoNum type="romanLcParenR"/>
              <a:defRPr/>
            </a:pPr>
            <a:r>
              <a:rPr lang="en-GB" dirty="0"/>
              <a:t>To afford the EU’s retailer (and any intermediate resellers) a time-limited opportunity(&lt;48hrs) to flag any concerns regarding the port order. (e.g. accuracy, missing detail)</a:t>
            </a:r>
          </a:p>
          <a:p>
            <a:pPr marL="285693" indent="-285693">
              <a:buFontTx/>
              <a:buAutoNum type="romanLcParenR"/>
              <a:defRPr/>
            </a:pPr>
            <a:r>
              <a:rPr lang="en-GB" dirty="0"/>
              <a:t>This notification would normally take the form of an email (from the LNCP) and would include the following information items: -</a:t>
            </a:r>
          </a:p>
          <a:p>
            <a:pPr marL="742893" lvl="1" indent="-285693">
              <a:buFontTx/>
              <a:buAutoNum type="romanLcParenR"/>
              <a:defRPr/>
            </a:pPr>
            <a:r>
              <a:rPr lang="en-GB" dirty="0"/>
              <a:t> </a:t>
            </a:r>
            <a:r>
              <a:rPr lang="en-GB" u="sng" dirty="0"/>
              <a:t>End User details as specified in the </a:t>
            </a:r>
            <a:r>
              <a:rPr lang="en-GB" u="sng" dirty="0" err="1"/>
              <a:t>CLoA</a:t>
            </a:r>
            <a:r>
              <a:rPr lang="en-GB" dirty="0"/>
              <a:t> – Name, address, Billing &amp; Installation address post codes, account ref, Tel Nos., proposed Port date.</a:t>
            </a:r>
          </a:p>
          <a:p>
            <a:pPr marL="742893" lvl="1" indent="-285693">
              <a:buFontTx/>
              <a:buAutoNum type="romanLcParenR"/>
              <a:defRPr/>
            </a:pPr>
            <a:r>
              <a:rPr lang="en-GB" u="sng" dirty="0"/>
              <a:t>GNCP CUPID </a:t>
            </a:r>
            <a:r>
              <a:rPr lang="en-GB" dirty="0"/>
              <a:t>identity as specified in the NPOR.</a:t>
            </a:r>
          </a:p>
          <a:p>
            <a:pPr marL="285693" indent="-285693">
              <a:buFontTx/>
              <a:buAutoNum type="romanLcParenR"/>
              <a:defRPr/>
            </a:pPr>
            <a:endParaRPr lang="en-GB" dirty="0"/>
          </a:p>
          <a:p>
            <a:pPr>
              <a:defRPr/>
            </a:pPr>
            <a:r>
              <a:rPr lang="en-GB" b="1" u="sng" dirty="0"/>
              <a:t>NPOR acceptance/rejection – Responsibility</a:t>
            </a:r>
          </a:p>
          <a:p>
            <a:pPr marL="742893" lvl="1" indent="-285693">
              <a:buFontTx/>
              <a:buAutoNum type="romanLcParenR"/>
              <a:defRPr/>
            </a:pPr>
            <a:r>
              <a:rPr lang="en-GB" u="sng" dirty="0"/>
              <a:t>For Geo &amp; non-Geo numbers </a:t>
            </a:r>
            <a:r>
              <a:rPr lang="en-GB" dirty="0"/>
              <a:t>- The LNCP would normally be responsible for accepting/rejecting the NPOR based on the outcome of their own validation check and any valid concerns raised by the LP or any other intermediate resellers in the losing supply chain. The LNCP will endeavour to resolve any reseller concerns raised before making the decision to accept or reject the NPOR. The decision to accept or reject the NPOR rests ultimately with the LNCP.</a:t>
            </a:r>
          </a:p>
          <a:p>
            <a:pPr marL="742893" lvl="1" indent="-285693">
              <a:buFontTx/>
              <a:buAutoNum type="romanLcParenR"/>
              <a:defRPr/>
            </a:pPr>
            <a:r>
              <a:rPr lang="en-GB" u="sng" dirty="0"/>
              <a:t>For non-Geo numbers only </a:t>
            </a:r>
            <a:r>
              <a:rPr lang="en-GB" dirty="0"/>
              <a:t>- If the LNCP requires additional time (i.e. &gt;48hrs) to process the NPOR (e.g. delayed replies from reseller chain), the LNCP should </a:t>
            </a:r>
            <a:r>
              <a:rPr lang="en-GB" u="sng" dirty="0"/>
              <a:t>‘provisionally accept</a:t>
            </a:r>
            <a:r>
              <a:rPr lang="en-GB" dirty="0"/>
              <a:t>’ the NPOR and will have a further 5WD to formally accept/reject the NPOR.</a:t>
            </a:r>
          </a:p>
          <a:p>
            <a:pPr marL="742893" lvl="1" indent="-285693">
              <a:buFontTx/>
              <a:buAutoNum type="romanLcParenR"/>
              <a:defRPr/>
            </a:pPr>
            <a:r>
              <a:rPr lang="en-GB" u="sng" dirty="0"/>
              <a:t>Where Losing Reseller is also Range Holder </a:t>
            </a:r>
            <a:r>
              <a:rPr lang="en-GB" dirty="0"/>
              <a:t>- If the LNCP’s Reseller happens to also be the Range Holder (for the number(s) to be ported), the LNCP would normally forward the NPOR (or just it’s content) to the Reseller/RH to allow them a time-limited opportunity (&lt;48hrs) to formally accept/reject the NPOR.</a:t>
            </a:r>
          </a:p>
          <a:p>
            <a:pPr marL="742893" lvl="1" indent="-285693">
              <a:buFontTx/>
              <a:buAutoNum type="romanLcParenR"/>
              <a:defRPr/>
            </a:pPr>
            <a:r>
              <a:rPr lang="en-GB" dirty="0"/>
              <a:t>Alternatively, there are circumstances where the Losing Reseller/RH may choose to ‘delegate’ all their NPOR handling responsibilities (</a:t>
            </a:r>
            <a:r>
              <a:rPr lang="en-GB" dirty="0" err="1"/>
              <a:t>inc.</a:t>
            </a:r>
            <a:r>
              <a:rPr lang="en-GB" dirty="0"/>
              <a:t> the critical activity of updating the 999s database) to their designated Host CP</a:t>
            </a:r>
            <a:endParaRPr lang="en-GB" b="1" u="sng" dirty="0">
              <a:solidFill>
                <a:srgbClr val="FF0000"/>
              </a:solidFill>
            </a:endParaRPr>
          </a:p>
          <a:p>
            <a:pPr marL="742893" lvl="1" indent="-285693">
              <a:buFontTx/>
              <a:buAutoNum type="romanLcParenR"/>
              <a:defRPr/>
            </a:pPr>
            <a:endParaRPr lang="en-GB" b="1" u="sng" dirty="0">
              <a:solidFill>
                <a:srgbClr val="FF0000"/>
              </a:solidFill>
            </a:endParaRPr>
          </a:p>
          <a:p>
            <a:pPr marL="742893" lvl="1" indent="-285693">
              <a:buFontTx/>
              <a:buAutoNum type="romanLcParenR"/>
              <a:defRPr/>
            </a:pPr>
            <a:endParaRPr lang="en-GB" dirty="0"/>
          </a:p>
          <a:p>
            <a:pPr>
              <a:defRPr/>
            </a:pPr>
            <a:r>
              <a:rPr lang="en-GB" b="1" u="sng" dirty="0"/>
              <a:t>Cancellation </a:t>
            </a:r>
            <a:r>
              <a:rPr lang="en-GB" b="1" u="sng" dirty="0">
                <a:solidFill>
                  <a:srgbClr val="FF0000"/>
                </a:solidFill>
              </a:rPr>
              <a:t>(Enhanced Cancellation Process – Later Slide refers)</a:t>
            </a:r>
          </a:p>
          <a:p>
            <a:pPr marL="285693" indent="-285693">
              <a:buFontTx/>
              <a:buAutoNum type="romanLcParenR"/>
              <a:defRPr/>
            </a:pPr>
            <a:r>
              <a:rPr lang="en-GB" dirty="0"/>
              <a:t>Only the End User (not the retailer) may request a cancellation.</a:t>
            </a:r>
          </a:p>
          <a:p>
            <a:pPr marL="285693" indent="-285693">
              <a:buFontTx/>
              <a:buAutoNum type="romanLcParenR"/>
              <a:defRPr/>
            </a:pPr>
            <a:r>
              <a:rPr lang="en-GB" dirty="0"/>
              <a:t>On behalf of the End User, the LNCP can raise a cancel other(COT) NPOR at any point up to 16:00 on the final working day prior to the Port activation date.</a:t>
            </a:r>
            <a:endParaRPr lang="en-GB" u="sng" dirty="0"/>
          </a:p>
          <a:p>
            <a:pPr>
              <a:defRPr/>
            </a:pPr>
            <a:endParaRPr lang="en-GB" dirty="0"/>
          </a:p>
        </p:txBody>
      </p:sp>
      <p:cxnSp>
        <p:nvCxnSpPr>
          <p:cNvPr id="204" name="Straight Arrow Connector 203"/>
          <p:cNvCxnSpPr/>
          <p:nvPr/>
        </p:nvCxnSpPr>
        <p:spPr>
          <a:xfrm flipH="1">
            <a:off x="3119299" y="8384956"/>
            <a:ext cx="1230692" cy="0"/>
          </a:xfrm>
          <a:prstGeom prst="straightConnector1">
            <a:avLst/>
          </a:prstGeom>
          <a:ln w="28575">
            <a:solidFill>
              <a:srgbClr val="00B05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B75A24DA-21E5-4A14-B7EA-65590A31385E}"/>
              </a:ext>
            </a:extLst>
          </p:cNvPr>
          <p:cNvCxnSpPr/>
          <p:nvPr/>
        </p:nvCxnSpPr>
        <p:spPr>
          <a:xfrm flipH="1">
            <a:off x="3272463" y="8260611"/>
            <a:ext cx="838737" cy="0"/>
          </a:xfrm>
          <a:prstGeom prst="straightConnector1">
            <a:avLst/>
          </a:prstGeom>
          <a:noFill/>
          <a:ln w="38100" cap="flat" cmpd="sng" algn="ctr">
            <a:solidFill>
              <a:srgbClr val="4F81BD">
                <a:shade val="95000"/>
                <a:satMod val="105000"/>
              </a:srgbClr>
            </a:solidFill>
            <a:prstDash val="dash"/>
            <a:headEnd type="arrow" w="med" len="med"/>
            <a:tailEnd type="arrow" w="med" len="med"/>
          </a:ln>
          <a:effectLst/>
        </p:spPr>
      </p:cxnSp>
      <p:sp>
        <p:nvSpPr>
          <p:cNvPr id="47" name="Rounded Rectangle 4">
            <a:extLst>
              <a:ext uri="{FF2B5EF4-FFF2-40B4-BE49-F238E27FC236}">
                <a16:creationId xmlns:a16="http://schemas.microsoft.com/office/drawing/2014/main" id="{80FDC90F-6EFE-40DD-BA79-81E486F47BB5}"/>
              </a:ext>
            </a:extLst>
          </p:cNvPr>
          <p:cNvSpPr/>
          <p:nvPr/>
        </p:nvSpPr>
        <p:spPr bwMode="auto">
          <a:xfrm>
            <a:off x="6838283" y="4488441"/>
            <a:ext cx="1176926" cy="282972"/>
          </a:xfrm>
          <a:prstGeom prst="roundRect">
            <a:avLst/>
          </a:prstGeom>
          <a:solidFill>
            <a:schemeClr val="bg1"/>
          </a:solidFill>
          <a:ln w="19050" cap="flat" cmpd="sng" algn="ctr">
            <a:solidFill>
              <a:srgbClr val="C90044"/>
            </a:solidFill>
            <a:prstDash val="solid"/>
            <a:round/>
            <a:headEnd type="none" w="med" len="med"/>
            <a:tailEnd type="triangle" w="lg" len="med"/>
          </a:ln>
          <a:effectLst/>
        </p:spPr>
        <p:txBody>
          <a:bodyPr vert="horz" wrap="square" lIns="35994" tIns="35994" rIns="35994" bIns="35994" numCol="1" rtlCol="0" anchor="t" anchorCtr="0" compatLnSpc="1">
            <a:prstTxWarp prst="textNoShape">
              <a:avLst/>
            </a:prstTxWarp>
            <a:spAutoFit/>
          </a:bodyPr>
          <a:lstStyle/>
          <a:p>
            <a:pPr defTabSz="914217" fontAlgn="base">
              <a:spcBef>
                <a:spcPct val="0"/>
              </a:spcBef>
              <a:spcAft>
                <a:spcPct val="0"/>
              </a:spcAft>
            </a:pPr>
            <a:endParaRPr lang="en-GB" sz="1400">
              <a:latin typeface="Arial" charset="0"/>
              <a:cs typeface="Arial" charset="0"/>
            </a:endParaRPr>
          </a:p>
        </p:txBody>
      </p:sp>
      <p:sp>
        <p:nvSpPr>
          <p:cNvPr id="48" name="TextBox 10">
            <a:extLst>
              <a:ext uri="{FF2B5EF4-FFF2-40B4-BE49-F238E27FC236}">
                <a16:creationId xmlns:a16="http://schemas.microsoft.com/office/drawing/2014/main" id="{5775BCE2-280A-4635-AA62-781BCE2C8301}"/>
              </a:ext>
            </a:extLst>
          </p:cNvPr>
          <p:cNvSpPr txBox="1">
            <a:spLocks noChangeArrowheads="1"/>
          </p:cNvSpPr>
          <p:nvPr/>
        </p:nvSpPr>
        <p:spPr bwMode="auto">
          <a:xfrm>
            <a:off x="6821217" y="4420200"/>
            <a:ext cx="1176925" cy="369332"/>
          </a:xfrm>
          <a:prstGeom prst="rect">
            <a:avLst/>
          </a:prstGeom>
          <a:noFill/>
          <a:ln w="9525">
            <a:noFill/>
            <a:miter lim="800000"/>
            <a:headEnd/>
            <a:tailEnd/>
          </a:ln>
        </p:spPr>
        <p:txBody>
          <a:bodyPr wrap="none">
            <a:spAutoFit/>
          </a:bodyPr>
          <a:lstStyle/>
          <a:p>
            <a:pPr defTabSz="914217">
              <a:defRPr/>
            </a:pPr>
            <a:r>
              <a:rPr lang="en-GB" u="sng" kern="0" dirty="0">
                <a:solidFill>
                  <a:prstClr val="black"/>
                </a:solidFill>
                <a:latin typeface="Calibri" pitchFamily="34" charset="0"/>
              </a:rPr>
              <a:t>Gaining SP</a:t>
            </a:r>
            <a:endParaRPr lang="en-US" u="sng" kern="0" dirty="0">
              <a:solidFill>
                <a:prstClr val="black"/>
              </a:solidFill>
              <a:latin typeface="Calibri" pitchFamily="34" charset="0"/>
            </a:endParaRPr>
          </a:p>
        </p:txBody>
      </p:sp>
      <p:cxnSp>
        <p:nvCxnSpPr>
          <p:cNvPr id="49" name="Straight Arrow Connector 48">
            <a:extLst>
              <a:ext uri="{FF2B5EF4-FFF2-40B4-BE49-F238E27FC236}">
                <a16:creationId xmlns:a16="http://schemas.microsoft.com/office/drawing/2014/main" id="{A8982161-32E3-4C58-85E1-D7C7B26F7DB1}"/>
              </a:ext>
            </a:extLst>
          </p:cNvPr>
          <p:cNvCxnSpPr>
            <a:cxnSpLocks/>
          </p:cNvCxnSpPr>
          <p:nvPr/>
        </p:nvCxnSpPr>
        <p:spPr>
          <a:xfrm flipV="1">
            <a:off x="7411779" y="4121754"/>
            <a:ext cx="8256" cy="268084"/>
          </a:xfrm>
          <a:prstGeom prst="straightConnector1">
            <a:avLst/>
          </a:prstGeom>
          <a:noFill/>
          <a:ln w="28575" cap="flat" cmpd="sng" algn="ctr">
            <a:solidFill>
              <a:srgbClr val="00B050"/>
            </a:solidFill>
            <a:prstDash val="solid"/>
            <a:tailEnd type="arrow"/>
          </a:ln>
          <a:effectLst/>
        </p:spPr>
      </p:cxnSp>
      <p:sp>
        <p:nvSpPr>
          <p:cNvPr id="50" name="TextBox 73">
            <a:extLst>
              <a:ext uri="{FF2B5EF4-FFF2-40B4-BE49-F238E27FC236}">
                <a16:creationId xmlns:a16="http://schemas.microsoft.com/office/drawing/2014/main" id="{7729EA80-B037-4A79-A9C3-2DCD4FC538BD}"/>
              </a:ext>
            </a:extLst>
          </p:cNvPr>
          <p:cNvSpPr txBox="1">
            <a:spLocks noChangeArrowheads="1"/>
          </p:cNvSpPr>
          <p:nvPr/>
        </p:nvSpPr>
        <p:spPr bwMode="auto">
          <a:xfrm>
            <a:off x="7078399" y="3580504"/>
            <a:ext cx="617477" cy="523220"/>
          </a:xfrm>
          <a:prstGeom prst="rect">
            <a:avLst/>
          </a:prstGeom>
          <a:noFill/>
          <a:ln w="9525">
            <a:noFill/>
            <a:miter lim="800000"/>
            <a:headEnd/>
            <a:tailEnd/>
          </a:ln>
        </p:spPr>
        <p:txBody>
          <a:bodyPr wrap="none">
            <a:spAutoFit/>
          </a:bodyPr>
          <a:lstStyle/>
          <a:p>
            <a:pPr defTabSz="914217">
              <a:buFont typeface="Arial" charset="0"/>
              <a:buChar char="•"/>
              <a:defRPr/>
            </a:pPr>
            <a:r>
              <a:rPr lang="en-GB" sz="1400" kern="0" dirty="0">
                <a:solidFill>
                  <a:prstClr val="black"/>
                </a:solidFill>
              </a:rPr>
              <a:t>PO+</a:t>
            </a:r>
          </a:p>
          <a:p>
            <a:pPr defTabSz="914217">
              <a:buFont typeface="Arial" charset="0"/>
              <a:buChar char="•"/>
              <a:defRPr/>
            </a:pPr>
            <a:r>
              <a:rPr lang="en-GB" sz="1400" kern="0" dirty="0" err="1">
                <a:solidFill>
                  <a:prstClr val="black"/>
                </a:solidFill>
              </a:rPr>
              <a:t>CLoA</a:t>
            </a:r>
            <a:endParaRPr lang="en-GB" sz="1400" kern="0" dirty="0">
              <a:solidFill>
                <a:prstClr val="black"/>
              </a:solidFill>
            </a:endParaRPr>
          </a:p>
        </p:txBody>
      </p:sp>
      <p:sp>
        <p:nvSpPr>
          <p:cNvPr id="51" name="Rectangle 50">
            <a:extLst>
              <a:ext uri="{FF2B5EF4-FFF2-40B4-BE49-F238E27FC236}">
                <a16:creationId xmlns:a16="http://schemas.microsoft.com/office/drawing/2014/main" id="{5C3DAE90-A19D-42B8-96FA-C8869A64C783}"/>
              </a:ext>
            </a:extLst>
          </p:cNvPr>
          <p:cNvSpPr/>
          <p:nvPr/>
        </p:nvSpPr>
        <p:spPr>
          <a:xfrm>
            <a:off x="7084550" y="3580479"/>
            <a:ext cx="607795" cy="520478"/>
          </a:xfrm>
          <a:prstGeom prst="rect">
            <a:avLst/>
          </a:prstGeom>
          <a:noFill/>
          <a:ln w="3175" cap="flat" cmpd="sng" algn="ctr">
            <a:solidFill>
              <a:srgbClr val="4F81BD">
                <a:shade val="50000"/>
              </a:srgbClr>
            </a:solidFill>
            <a:prstDash val="solid"/>
          </a:ln>
          <a:effectLst/>
        </p:spPr>
        <p:txBody>
          <a:bodyPr anchor="ctr"/>
          <a:lstStyle/>
          <a:p>
            <a:pPr algn="ctr" defTabSz="914217">
              <a:defRPr/>
            </a:pPr>
            <a:endParaRPr lang="en-GB" sz="1400" kern="0">
              <a:solidFill>
                <a:prstClr val="white"/>
              </a:solidFill>
              <a:latin typeface="Calibri"/>
            </a:endParaRPr>
          </a:p>
        </p:txBody>
      </p:sp>
      <p:cxnSp>
        <p:nvCxnSpPr>
          <p:cNvPr id="52" name="Straight Arrow Connector 51">
            <a:extLst>
              <a:ext uri="{FF2B5EF4-FFF2-40B4-BE49-F238E27FC236}">
                <a16:creationId xmlns:a16="http://schemas.microsoft.com/office/drawing/2014/main" id="{7510D092-DAFC-4E60-9992-F2FF95D90644}"/>
              </a:ext>
            </a:extLst>
          </p:cNvPr>
          <p:cNvCxnSpPr>
            <a:cxnSpLocks/>
          </p:cNvCxnSpPr>
          <p:nvPr/>
        </p:nvCxnSpPr>
        <p:spPr>
          <a:xfrm flipH="1" flipV="1">
            <a:off x="7388545" y="3187729"/>
            <a:ext cx="16508" cy="333076"/>
          </a:xfrm>
          <a:prstGeom prst="straightConnector1">
            <a:avLst/>
          </a:prstGeom>
          <a:noFill/>
          <a:ln w="28575" cap="flat" cmpd="sng" algn="ctr">
            <a:solidFill>
              <a:srgbClr val="00B050"/>
            </a:solidFill>
            <a:prstDash val="solid"/>
            <a:tailEnd type="arrow"/>
          </a:ln>
          <a:effectLst/>
        </p:spPr>
      </p:cxnSp>
      <p:sp>
        <p:nvSpPr>
          <p:cNvPr id="56" name="Rounded Rectangle 4">
            <a:extLst>
              <a:ext uri="{FF2B5EF4-FFF2-40B4-BE49-F238E27FC236}">
                <a16:creationId xmlns:a16="http://schemas.microsoft.com/office/drawing/2014/main" id="{549C880A-775F-4DA6-9089-71CF193EED68}"/>
              </a:ext>
            </a:extLst>
          </p:cNvPr>
          <p:cNvSpPr/>
          <p:nvPr/>
        </p:nvSpPr>
        <p:spPr bwMode="auto">
          <a:xfrm>
            <a:off x="3121672" y="4470809"/>
            <a:ext cx="1176926" cy="282972"/>
          </a:xfrm>
          <a:prstGeom prst="roundRect">
            <a:avLst/>
          </a:prstGeom>
          <a:solidFill>
            <a:schemeClr val="bg1"/>
          </a:solidFill>
          <a:ln w="19050" cap="flat" cmpd="sng" algn="ctr">
            <a:solidFill>
              <a:srgbClr val="C90044"/>
            </a:solidFill>
            <a:prstDash val="solid"/>
            <a:round/>
            <a:headEnd type="none" w="med" len="med"/>
            <a:tailEnd type="triangle" w="lg" len="med"/>
          </a:ln>
          <a:effectLst/>
        </p:spPr>
        <p:txBody>
          <a:bodyPr vert="horz" wrap="square" lIns="35994" tIns="35994" rIns="35994" bIns="35994" numCol="1" rtlCol="0" anchor="t" anchorCtr="0" compatLnSpc="1">
            <a:prstTxWarp prst="textNoShape">
              <a:avLst/>
            </a:prstTxWarp>
            <a:spAutoFit/>
          </a:bodyPr>
          <a:lstStyle/>
          <a:p>
            <a:pPr defTabSz="914217" fontAlgn="base">
              <a:spcBef>
                <a:spcPct val="0"/>
              </a:spcBef>
              <a:spcAft>
                <a:spcPct val="0"/>
              </a:spcAft>
            </a:pPr>
            <a:endParaRPr lang="en-GB" sz="1400">
              <a:latin typeface="Arial" charset="0"/>
              <a:cs typeface="Arial" charset="0"/>
            </a:endParaRPr>
          </a:p>
        </p:txBody>
      </p:sp>
      <p:sp>
        <p:nvSpPr>
          <p:cNvPr id="57" name="TextBox 10">
            <a:extLst>
              <a:ext uri="{FF2B5EF4-FFF2-40B4-BE49-F238E27FC236}">
                <a16:creationId xmlns:a16="http://schemas.microsoft.com/office/drawing/2014/main" id="{6E4965D6-B9F8-4DB5-8559-EDA74B3592E4}"/>
              </a:ext>
            </a:extLst>
          </p:cNvPr>
          <p:cNvSpPr txBox="1">
            <a:spLocks noChangeArrowheads="1"/>
          </p:cNvSpPr>
          <p:nvPr/>
        </p:nvSpPr>
        <p:spPr bwMode="auto">
          <a:xfrm>
            <a:off x="3115483" y="4425730"/>
            <a:ext cx="1055097" cy="369332"/>
          </a:xfrm>
          <a:prstGeom prst="rect">
            <a:avLst/>
          </a:prstGeom>
          <a:noFill/>
          <a:ln w="9525">
            <a:noFill/>
            <a:miter lim="800000"/>
            <a:headEnd/>
            <a:tailEnd/>
          </a:ln>
        </p:spPr>
        <p:txBody>
          <a:bodyPr wrap="none">
            <a:spAutoFit/>
          </a:bodyPr>
          <a:lstStyle/>
          <a:p>
            <a:pPr defTabSz="914217">
              <a:defRPr/>
            </a:pPr>
            <a:r>
              <a:rPr lang="en-GB" u="sng" kern="0" dirty="0">
                <a:solidFill>
                  <a:prstClr val="black"/>
                </a:solidFill>
                <a:latin typeface="Calibri" pitchFamily="34" charset="0"/>
              </a:rPr>
              <a:t>Losing SP</a:t>
            </a:r>
            <a:endParaRPr lang="en-US" u="sng" kern="0" dirty="0">
              <a:solidFill>
                <a:prstClr val="black"/>
              </a:solidFill>
              <a:latin typeface="Calibri" pitchFamily="34" charset="0"/>
            </a:endParaRPr>
          </a:p>
        </p:txBody>
      </p:sp>
      <p:cxnSp>
        <p:nvCxnSpPr>
          <p:cNvPr id="58" name="Straight Arrow Connector 57">
            <a:extLst>
              <a:ext uri="{FF2B5EF4-FFF2-40B4-BE49-F238E27FC236}">
                <a16:creationId xmlns:a16="http://schemas.microsoft.com/office/drawing/2014/main" id="{76DCB59C-C1C5-4AEF-801C-BA12804D261B}"/>
              </a:ext>
            </a:extLst>
          </p:cNvPr>
          <p:cNvCxnSpPr>
            <a:cxnSpLocks/>
          </p:cNvCxnSpPr>
          <p:nvPr/>
        </p:nvCxnSpPr>
        <p:spPr>
          <a:xfrm>
            <a:off x="3641840" y="4878084"/>
            <a:ext cx="1169" cy="223820"/>
          </a:xfrm>
          <a:prstGeom prst="straightConnector1">
            <a:avLst/>
          </a:prstGeom>
          <a:noFill/>
          <a:ln w="28575" cap="flat" cmpd="sng" algn="ctr">
            <a:solidFill>
              <a:srgbClr val="00B050"/>
            </a:solidFill>
            <a:prstDash val="solid"/>
            <a:tailEnd type="arrow"/>
          </a:ln>
          <a:effectLst/>
        </p:spPr>
      </p:cxnSp>
      <p:cxnSp>
        <p:nvCxnSpPr>
          <p:cNvPr id="59" name="Straight Arrow Connector 58">
            <a:extLst>
              <a:ext uri="{FF2B5EF4-FFF2-40B4-BE49-F238E27FC236}">
                <a16:creationId xmlns:a16="http://schemas.microsoft.com/office/drawing/2014/main" id="{8F905425-A13D-4A29-A9C3-134989DB5C98}"/>
              </a:ext>
            </a:extLst>
          </p:cNvPr>
          <p:cNvCxnSpPr>
            <a:cxnSpLocks/>
          </p:cNvCxnSpPr>
          <p:nvPr/>
        </p:nvCxnSpPr>
        <p:spPr>
          <a:xfrm flipH="1">
            <a:off x="3646793" y="5683099"/>
            <a:ext cx="15240" cy="295505"/>
          </a:xfrm>
          <a:prstGeom prst="straightConnector1">
            <a:avLst/>
          </a:prstGeom>
          <a:noFill/>
          <a:ln w="28575" cap="flat" cmpd="sng" algn="ctr">
            <a:solidFill>
              <a:srgbClr val="00B050"/>
            </a:solidFill>
            <a:prstDash val="solid"/>
            <a:tailEnd type="arrow"/>
          </a:ln>
          <a:effectLst/>
        </p:spPr>
      </p:cxnSp>
      <p:sp>
        <p:nvSpPr>
          <p:cNvPr id="60" name="TextBox 46">
            <a:extLst>
              <a:ext uri="{FF2B5EF4-FFF2-40B4-BE49-F238E27FC236}">
                <a16:creationId xmlns:a16="http://schemas.microsoft.com/office/drawing/2014/main" id="{63620C2A-0574-4940-B0A3-CD6326A71309}"/>
              </a:ext>
            </a:extLst>
          </p:cNvPr>
          <p:cNvSpPr txBox="1">
            <a:spLocks noChangeArrowheads="1"/>
          </p:cNvSpPr>
          <p:nvPr/>
        </p:nvSpPr>
        <p:spPr bwMode="auto">
          <a:xfrm>
            <a:off x="3180204" y="5098192"/>
            <a:ext cx="926247" cy="523220"/>
          </a:xfrm>
          <a:prstGeom prst="rect">
            <a:avLst/>
          </a:prstGeom>
          <a:noFill/>
          <a:ln w="9525">
            <a:noFill/>
            <a:miter lim="800000"/>
            <a:headEnd/>
            <a:tailEnd/>
          </a:ln>
        </p:spPr>
        <p:txBody>
          <a:bodyPr wrap="square">
            <a:spAutoFit/>
          </a:bodyPr>
          <a:lstStyle/>
          <a:p>
            <a:pPr algn="ctr" defTabSz="914217">
              <a:defRPr/>
            </a:pPr>
            <a:r>
              <a:rPr lang="en-GB" sz="1400" kern="0" dirty="0">
                <a:solidFill>
                  <a:prstClr val="black"/>
                </a:solidFill>
              </a:rPr>
              <a:t>PO rec’d</a:t>
            </a:r>
          </a:p>
          <a:p>
            <a:pPr algn="ctr" defTabSz="914217">
              <a:defRPr/>
            </a:pPr>
            <a:r>
              <a:rPr lang="en-GB" sz="1400" kern="0" dirty="0">
                <a:solidFill>
                  <a:prstClr val="black"/>
                </a:solidFill>
              </a:rPr>
              <a:t>for LP info</a:t>
            </a:r>
          </a:p>
        </p:txBody>
      </p:sp>
      <p:sp>
        <p:nvSpPr>
          <p:cNvPr id="61" name="Rectangle 60">
            <a:extLst>
              <a:ext uri="{FF2B5EF4-FFF2-40B4-BE49-F238E27FC236}">
                <a16:creationId xmlns:a16="http://schemas.microsoft.com/office/drawing/2014/main" id="{D3E24F58-C8F1-41AF-9399-0656C332CA38}"/>
              </a:ext>
            </a:extLst>
          </p:cNvPr>
          <p:cNvSpPr/>
          <p:nvPr/>
        </p:nvSpPr>
        <p:spPr>
          <a:xfrm>
            <a:off x="3223870" y="5110429"/>
            <a:ext cx="836918" cy="500829"/>
          </a:xfrm>
          <a:prstGeom prst="rect">
            <a:avLst/>
          </a:prstGeom>
          <a:noFill/>
          <a:ln w="3175" cap="flat" cmpd="sng" algn="ctr">
            <a:solidFill>
              <a:srgbClr val="4F81BD">
                <a:shade val="50000"/>
              </a:srgbClr>
            </a:solidFill>
            <a:prstDash val="solid"/>
          </a:ln>
          <a:effectLst/>
        </p:spPr>
        <p:txBody>
          <a:bodyPr anchor="ctr"/>
          <a:lstStyle/>
          <a:p>
            <a:pPr algn="ctr" defTabSz="914217">
              <a:defRPr/>
            </a:pPr>
            <a:endParaRPr lang="en-GB" sz="1400" kern="0" dirty="0">
              <a:solidFill>
                <a:prstClr val="white"/>
              </a:solidFill>
              <a:latin typeface="Calibri"/>
            </a:endParaRPr>
          </a:p>
        </p:txBody>
      </p:sp>
      <p:sp>
        <p:nvSpPr>
          <p:cNvPr id="62" name="Rounded Rectangle 5">
            <a:extLst>
              <a:ext uri="{FF2B5EF4-FFF2-40B4-BE49-F238E27FC236}">
                <a16:creationId xmlns:a16="http://schemas.microsoft.com/office/drawing/2014/main" id="{F7303DC2-3625-4523-8336-D23B2FEE0A18}"/>
              </a:ext>
            </a:extLst>
          </p:cNvPr>
          <p:cNvSpPr/>
          <p:nvPr/>
        </p:nvSpPr>
        <p:spPr bwMode="auto">
          <a:xfrm>
            <a:off x="3377090" y="2673941"/>
            <a:ext cx="536859" cy="329204"/>
          </a:xfrm>
          <a:prstGeom prst="roundRect">
            <a:avLst/>
          </a:prstGeom>
          <a:solidFill>
            <a:schemeClr val="bg1"/>
          </a:solidFill>
          <a:ln w="19050" cap="flat" cmpd="sng" algn="ctr">
            <a:solidFill>
              <a:srgbClr val="C90044"/>
            </a:solidFill>
            <a:prstDash val="solid"/>
            <a:round/>
            <a:headEnd type="none" w="med" len="med"/>
            <a:tailEnd type="triangle" w="lg" len="med"/>
          </a:ln>
          <a:effectLst/>
        </p:spPr>
        <p:txBody>
          <a:bodyPr vert="horz" wrap="square" lIns="35994" tIns="35994" rIns="35994" bIns="35994" numCol="1" rtlCol="0" anchor="t" anchorCtr="0" compatLnSpc="1">
            <a:prstTxWarp prst="textNoShape">
              <a:avLst/>
            </a:prstTxWarp>
            <a:spAutoFit/>
          </a:bodyPr>
          <a:lstStyle/>
          <a:p>
            <a:pPr defTabSz="914217" fontAlgn="base">
              <a:spcBef>
                <a:spcPct val="0"/>
              </a:spcBef>
              <a:spcAft>
                <a:spcPct val="0"/>
              </a:spcAft>
            </a:pPr>
            <a:endParaRPr lang="en-GB" sz="1400">
              <a:latin typeface="Arial" charset="0"/>
              <a:cs typeface="Arial" charset="0"/>
            </a:endParaRPr>
          </a:p>
        </p:txBody>
      </p:sp>
      <p:sp>
        <p:nvSpPr>
          <p:cNvPr id="63" name="TextBox 13">
            <a:extLst>
              <a:ext uri="{FF2B5EF4-FFF2-40B4-BE49-F238E27FC236}">
                <a16:creationId xmlns:a16="http://schemas.microsoft.com/office/drawing/2014/main" id="{D66FE477-FDE3-446D-8A80-B6B9CD5C5F3B}"/>
              </a:ext>
            </a:extLst>
          </p:cNvPr>
          <p:cNvSpPr txBox="1">
            <a:spLocks noChangeArrowheads="1"/>
          </p:cNvSpPr>
          <p:nvPr/>
        </p:nvSpPr>
        <p:spPr bwMode="auto">
          <a:xfrm>
            <a:off x="3326028" y="2653512"/>
            <a:ext cx="688033" cy="369332"/>
          </a:xfrm>
          <a:prstGeom prst="rect">
            <a:avLst/>
          </a:prstGeom>
          <a:noFill/>
          <a:ln w="9525">
            <a:noFill/>
            <a:miter lim="800000"/>
            <a:headEnd/>
            <a:tailEnd/>
          </a:ln>
        </p:spPr>
        <p:txBody>
          <a:bodyPr wrap="square">
            <a:spAutoFit/>
          </a:bodyPr>
          <a:lstStyle/>
          <a:p>
            <a:pPr algn="ctr" defTabSz="914217">
              <a:defRPr/>
            </a:pPr>
            <a:r>
              <a:rPr lang="en-GB" u="sng" kern="0" dirty="0">
                <a:solidFill>
                  <a:prstClr val="black"/>
                </a:solidFill>
                <a:latin typeface="Calibri" pitchFamily="34" charset="0"/>
              </a:rPr>
              <a:t>LNCP</a:t>
            </a:r>
          </a:p>
        </p:txBody>
      </p:sp>
      <p:cxnSp>
        <p:nvCxnSpPr>
          <p:cNvPr id="64" name="Straight Arrow Connector 63">
            <a:extLst>
              <a:ext uri="{FF2B5EF4-FFF2-40B4-BE49-F238E27FC236}">
                <a16:creationId xmlns:a16="http://schemas.microsoft.com/office/drawing/2014/main" id="{9B68D92E-C28A-4D82-B3BB-D79D84369CB6}"/>
              </a:ext>
            </a:extLst>
          </p:cNvPr>
          <p:cNvCxnSpPr>
            <a:cxnSpLocks/>
          </p:cNvCxnSpPr>
          <p:nvPr/>
        </p:nvCxnSpPr>
        <p:spPr>
          <a:xfrm>
            <a:off x="3655408" y="3187269"/>
            <a:ext cx="1169" cy="223820"/>
          </a:xfrm>
          <a:prstGeom prst="straightConnector1">
            <a:avLst/>
          </a:prstGeom>
          <a:noFill/>
          <a:ln w="28575" cap="flat" cmpd="sng" algn="ctr">
            <a:solidFill>
              <a:srgbClr val="00B050"/>
            </a:solidFill>
            <a:prstDash val="solid"/>
            <a:tailEnd type="arrow"/>
          </a:ln>
          <a:effectLst/>
        </p:spPr>
      </p:cxnSp>
      <p:sp>
        <p:nvSpPr>
          <p:cNvPr id="65" name="TextBox 13">
            <a:extLst>
              <a:ext uri="{FF2B5EF4-FFF2-40B4-BE49-F238E27FC236}">
                <a16:creationId xmlns:a16="http://schemas.microsoft.com/office/drawing/2014/main" id="{D20FE426-3310-4922-B042-75A28961B1F1}"/>
              </a:ext>
            </a:extLst>
          </p:cNvPr>
          <p:cNvSpPr txBox="1">
            <a:spLocks noChangeArrowheads="1"/>
          </p:cNvSpPr>
          <p:nvPr/>
        </p:nvSpPr>
        <p:spPr bwMode="auto">
          <a:xfrm>
            <a:off x="3203597" y="2099129"/>
            <a:ext cx="909864" cy="369332"/>
          </a:xfrm>
          <a:prstGeom prst="rect">
            <a:avLst/>
          </a:prstGeom>
          <a:noFill/>
          <a:ln w="9525">
            <a:noFill/>
            <a:miter lim="800000"/>
            <a:headEnd/>
            <a:tailEnd/>
          </a:ln>
        </p:spPr>
        <p:txBody>
          <a:bodyPr wrap="none">
            <a:spAutoFit/>
          </a:bodyPr>
          <a:lstStyle/>
          <a:p>
            <a:pPr algn="ctr"/>
            <a:r>
              <a:rPr lang="en-GB" u="sng" dirty="0">
                <a:latin typeface="Calibri" pitchFamily="34" charset="0"/>
              </a:rPr>
              <a:t>Host CP</a:t>
            </a:r>
          </a:p>
        </p:txBody>
      </p:sp>
      <p:sp>
        <p:nvSpPr>
          <p:cNvPr id="66" name="TextBox 13">
            <a:extLst>
              <a:ext uri="{FF2B5EF4-FFF2-40B4-BE49-F238E27FC236}">
                <a16:creationId xmlns:a16="http://schemas.microsoft.com/office/drawing/2014/main" id="{499C35E4-819E-4E8C-B3C1-C52E8086B3A1}"/>
              </a:ext>
            </a:extLst>
          </p:cNvPr>
          <p:cNvSpPr txBox="1">
            <a:spLocks noChangeArrowheads="1"/>
          </p:cNvSpPr>
          <p:nvPr/>
        </p:nvSpPr>
        <p:spPr bwMode="auto">
          <a:xfrm>
            <a:off x="3299347" y="1479307"/>
            <a:ext cx="748923" cy="369332"/>
          </a:xfrm>
          <a:prstGeom prst="rect">
            <a:avLst/>
          </a:prstGeom>
          <a:noFill/>
          <a:ln w="9525">
            <a:noFill/>
            <a:miter lim="800000"/>
            <a:headEnd/>
            <a:tailEnd/>
          </a:ln>
        </p:spPr>
        <p:txBody>
          <a:bodyPr wrap="none">
            <a:spAutoFit/>
          </a:bodyPr>
          <a:lstStyle/>
          <a:p>
            <a:pPr algn="ctr"/>
            <a:r>
              <a:rPr lang="en-GB" u="sng" dirty="0">
                <a:latin typeface="Calibri" pitchFamily="34" charset="0"/>
              </a:rPr>
              <a:t>RH CP</a:t>
            </a:r>
          </a:p>
        </p:txBody>
      </p:sp>
      <p:sp>
        <p:nvSpPr>
          <p:cNvPr id="67" name="Oval 66">
            <a:extLst>
              <a:ext uri="{FF2B5EF4-FFF2-40B4-BE49-F238E27FC236}">
                <a16:creationId xmlns:a16="http://schemas.microsoft.com/office/drawing/2014/main" id="{5FB6F166-6E7D-4673-8D80-E210CB54FE01}"/>
              </a:ext>
            </a:extLst>
          </p:cNvPr>
          <p:cNvSpPr/>
          <p:nvPr/>
        </p:nvSpPr>
        <p:spPr>
          <a:xfrm>
            <a:off x="3140565" y="1375414"/>
            <a:ext cx="994976" cy="1814283"/>
          </a:xfrm>
          <a:prstGeom prst="ellipse">
            <a:avLst/>
          </a:prstGeom>
          <a:noFill/>
          <a:ln w="28575">
            <a:solidFill>
              <a:srgbClr val="00B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TextBox 85">
            <a:extLst>
              <a:ext uri="{FF2B5EF4-FFF2-40B4-BE49-F238E27FC236}">
                <a16:creationId xmlns:a16="http://schemas.microsoft.com/office/drawing/2014/main" id="{DB8F9921-BE78-4524-84B2-4D0CDC162B8D}"/>
              </a:ext>
            </a:extLst>
          </p:cNvPr>
          <p:cNvSpPr txBox="1">
            <a:spLocks noChangeArrowheads="1"/>
          </p:cNvSpPr>
          <p:nvPr/>
        </p:nvSpPr>
        <p:spPr bwMode="auto">
          <a:xfrm>
            <a:off x="5043800" y="2554994"/>
            <a:ext cx="974947" cy="523220"/>
          </a:xfrm>
          <a:prstGeom prst="rect">
            <a:avLst/>
          </a:prstGeom>
          <a:noFill/>
          <a:ln w="9525">
            <a:noFill/>
            <a:miter lim="800000"/>
            <a:headEnd/>
            <a:tailEnd/>
          </a:ln>
        </p:spPr>
        <p:txBody>
          <a:bodyPr wrap="none">
            <a:spAutoFit/>
          </a:bodyPr>
          <a:lstStyle/>
          <a:p>
            <a:pPr algn="ctr" defTabSz="914217">
              <a:defRPr/>
            </a:pPr>
            <a:r>
              <a:rPr lang="en-GB" sz="1400" kern="0" dirty="0">
                <a:solidFill>
                  <a:prstClr val="black"/>
                </a:solidFill>
              </a:rPr>
              <a:t>NPOR</a:t>
            </a:r>
          </a:p>
          <a:p>
            <a:pPr algn="ctr" defTabSz="914217">
              <a:buFont typeface="Arial" charset="0"/>
              <a:buChar char="•"/>
              <a:defRPr/>
            </a:pPr>
            <a:r>
              <a:rPr lang="en-GB" sz="1400" kern="0" dirty="0">
                <a:solidFill>
                  <a:prstClr val="black"/>
                </a:solidFill>
              </a:rPr>
              <a:t>acc/reject</a:t>
            </a:r>
          </a:p>
        </p:txBody>
      </p:sp>
      <p:sp>
        <p:nvSpPr>
          <p:cNvPr id="70" name="Rectangle 69">
            <a:extLst>
              <a:ext uri="{FF2B5EF4-FFF2-40B4-BE49-F238E27FC236}">
                <a16:creationId xmlns:a16="http://schemas.microsoft.com/office/drawing/2014/main" id="{A671E414-7743-4BCC-B04D-25EB94C279BF}"/>
              </a:ext>
            </a:extLst>
          </p:cNvPr>
          <p:cNvSpPr/>
          <p:nvPr/>
        </p:nvSpPr>
        <p:spPr>
          <a:xfrm>
            <a:off x="5145951" y="2576182"/>
            <a:ext cx="806962" cy="526680"/>
          </a:xfrm>
          <a:prstGeom prst="rect">
            <a:avLst/>
          </a:prstGeom>
          <a:noFill/>
          <a:ln w="3175" cap="flat" cmpd="sng" algn="ctr">
            <a:solidFill>
              <a:srgbClr val="4F81BD">
                <a:shade val="50000"/>
              </a:srgbClr>
            </a:solidFill>
            <a:prstDash val="solid"/>
          </a:ln>
          <a:effectLst/>
        </p:spPr>
        <p:txBody>
          <a:bodyPr anchor="ctr"/>
          <a:lstStyle/>
          <a:p>
            <a:pPr algn="ctr" defTabSz="914217">
              <a:defRPr/>
            </a:pPr>
            <a:endParaRPr lang="en-GB" sz="1400" kern="0">
              <a:solidFill>
                <a:prstClr val="white"/>
              </a:solidFill>
              <a:latin typeface="Calibri"/>
            </a:endParaRPr>
          </a:p>
        </p:txBody>
      </p:sp>
      <p:cxnSp>
        <p:nvCxnSpPr>
          <p:cNvPr id="71" name="Straight Arrow Connector 70">
            <a:extLst>
              <a:ext uri="{FF2B5EF4-FFF2-40B4-BE49-F238E27FC236}">
                <a16:creationId xmlns:a16="http://schemas.microsoft.com/office/drawing/2014/main" id="{4381131E-387A-46C9-BA61-F28079B19599}"/>
              </a:ext>
            </a:extLst>
          </p:cNvPr>
          <p:cNvCxnSpPr>
            <a:cxnSpLocks/>
            <a:stCxn id="116" idx="1"/>
          </p:cNvCxnSpPr>
          <p:nvPr/>
        </p:nvCxnSpPr>
        <p:spPr>
          <a:xfrm flipH="1" flipV="1">
            <a:off x="6146139" y="2794567"/>
            <a:ext cx="903496" cy="143720"/>
          </a:xfrm>
          <a:prstGeom prst="straightConnector1">
            <a:avLst/>
          </a:prstGeom>
          <a:noFill/>
          <a:ln w="28575" cap="flat" cmpd="sng" algn="ctr">
            <a:solidFill>
              <a:srgbClr val="00B050"/>
            </a:solidFill>
            <a:prstDash val="solid"/>
            <a:headEnd type="arrow" w="med" len="med"/>
            <a:tailEnd type="arrow" w="med" len="med"/>
          </a:ln>
          <a:effectLst/>
        </p:spPr>
      </p:cxnSp>
      <p:cxnSp>
        <p:nvCxnSpPr>
          <p:cNvPr id="72" name="Straight Arrow Connector 71">
            <a:extLst>
              <a:ext uri="{FF2B5EF4-FFF2-40B4-BE49-F238E27FC236}">
                <a16:creationId xmlns:a16="http://schemas.microsoft.com/office/drawing/2014/main" id="{9098642E-420A-4BDA-9E7B-64933BF02033}"/>
              </a:ext>
            </a:extLst>
          </p:cNvPr>
          <p:cNvCxnSpPr/>
          <p:nvPr/>
        </p:nvCxnSpPr>
        <p:spPr>
          <a:xfrm flipH="1">
            <a:off x="4162301" y="2799852"/>
            <a:ext cx="838737" cy="0"/>
          </a:xfrm>
          <a:prstGeom prst="straightConnector1">
            <a:avLst/>
          </a:prstGeom>
          <a:noFill/>
          <a:ln w="28575" cap="flat" cmpd="sng" algn="ctr">
            <a:solidFill>
              <a:srgbClr val="00B050"/>
            </a:solidFill>
            <a:prstDash val="solid"/>
            <a:headEnd type="arrow" w="med" len="med"/>
            <a:tailEnd type="arrow" w="med" len="med"/>
          </a:ln>
          <a:effectLst/>
        </p:spPr>
      </p:cxnSp>
      <p:sp>
        <p:nvSpPr>
          <p:cNvPr id="73" name="TextBox 85">
            <a:extLst>
              <a:ext uri="{FF2B5EF4-FFF2-40B4-BE49-F238E27FC236}">
                <a16:creationId xmlns:a16="http://schemas.microsoft.com/office/drawing/2014/main" id="{C9913431-D3F5-41E8-82C5-7A87563C89DB}"/>
              </a:ext>
            </a:extLst>
          </p:cNvPr>
          <p:cNvSpPr txBox="1">
            <a:spLocks noChangeArrowheads="1"/>
          </p:cNvSpPr>
          <p:nvPr/>
        </p:nvSpPr>
        <p:spPr bwMode="auto">
          <a:xfrm>
            <a:off x="5025898" y="1985938"/>
            <a:ext cx="974947" cy="523220"/>
          </a:xfrm>
          <a:prstGeom prst="rect">
            <a:avLst/>
          </a:prstGeom>
          <a:noFill/>
          <a:ln w="9525">
            <a:noFill/>
            <a:miter lim="800000"/>
            <a:headEnd/>
            <a:tailEnd/>
          </a:ln>
        </p:spPr>
        <p:txBody>
          <a:bodyPr wrap="none">
            <a:spAutoFit/>
          </a:bodyPr>
          <a:lstStyle/>
          <a:p>
            <a:pPr algn="ctr" defTabSz="914217">
              <a:defRPr/>
            </a:pPr>
            <a:r>
              <a:rPr lang="en-GB" sz="1400" kern="0" dirty="0">
                <a:solidFill>
                  <a:prstClr val="black"/>
                </a:solidFill>
              </a:rPr>
              <a:t>NPOR</a:t>
            </a:r>
          </a:p>
          <a:p>
            <a:pPr algn="ctr" defTabSz="914217">
              <a:buFont typeface="Arial" charset="0"/>
              <a:buChar char="•"/>
              <a:defRPr/>
            </a:pPr>
            <a:r>
              <a:rPr lang="en-GB" sz="1400" kern="0" dirty="0">
                <a:solidFill>
                  <a:prstClr val="black"/>
                </a:solidFill>
              </a:rPr>
              <a:t>acc/reject</a:t>
            </a:r>
          </a:p>
        </p:txBody>
      </p:sp>
      <p:sp>
        <p:nvSpPr>
          <p:cNvPr id="74" name="Rectangle 73">
            <a:extLst>
              <a:ext uri="{FF2B5EF4-FFF2-40B4-BE49-F238E27FC236}">
                <a16:creationId xmlns:a16="http://schemas.microsoft.com/office/drawing/2014/main" id="{76A88261-E900-486D-9A4F-9B2F76DF5E75}"/>
              </a:ext>
            </a:extLst>
          </p:cNvPr>
          <p:cNvSpPr/>
          <p:nvPr/>
        </p:nvSpPr>
        <p:spPr>
          <a:xfrm>
            <a:off x="5128049" y="2007126"/>
            <a:ext cx="806962" cy="526680"/>
          </a:xfrm>
          <a:prstGeom prst="rect">
            <a:avLst/>
          </a:prstGeom>
          <a:noFill/>
          <a:ln w="3175" cap="flat" cmpd="sng" algn="ctr">
            <a:solidFill>
              <a:srgbClr val="4F81BD">
                <a:shade val="50000"/>
              </a:srgbClr>
            </a:solidFill>
            <a:prstDash val="solid"/>
          </a:ln>
          <a:effectLst/>
        </p:spPr>
        <p:txBody>
          <a:bodyPr anchor="ctr"/>
          <a:lstStyle/>
          <a:p>
            <a:pPr algn="ctr" defTabSz="914217">
              <a:defRPr/>
            </a:pPr>
            <a:endParaRPr lang="en-GB" sz="1400" kern="0">
              <a:solidFill>
                <a:prstClr val="white"/>
              </a:solidFill>
              <a:latin typeface="Calibri"/>
            </a:endParaRPr>
          </a:p>
        </p:txBody>
      </p:sp>
      <p:sp>
        <p:nvSpPr>
          <p:cNvPr id="75" name="TextBox 85">
            <a:extLst>
              <a:ext uri="{FF2B5EF4-FFF2-40B4-BE49-F238E27FC236}">
                <a16:creationId xmlns:a16="http://schemas.microsoft.com/office/drawing/2014/main" id="{B7A954DC-8EB1-4977-BB4D-CB2AF2A73267}"/>
              </a:ext>
            </a:extLst>
          </p:cNvPr>
          <p:cNvSpPr txBox="1">
            <a:spLocks noChangeArrowheads="1"/>
          </p:cNvSpPr>
          <p:nvPr/>
        </p:nvSpPr>
        <p:spPr bwMode="auto">
          <a:xfrm>
            <a:off x="5007996" y="1416882"/>
            <a:ext cx="974947" cy="523220"/>
          </a:xfrm>
          <a:prstGeom prst="rect">
            <a:avLst/>
          </a:prstGeom>
          <a:noFill/>
          <a:ln w="9525">
            <a:noFill/>
            <a:miter lim="800000"/>
            <a:headEnd/>
            <a:tailEnd/>
          </a:ln>
        </p:spPr>
        <p:txBody>
          <a:bodyPr wrap="none">
            <a:spAutoFit/>
          </a:bodyPr>
          <a:lstStyle/>
          <a:p>
            <a:pPr algn="ctr" defTabSz="914217">
              <a:defRPr/>
            </a:pPr>
            <a:r>
              <a:rPr lang="en-GB" sz="1400" kern="0" dirty="0">
                <a:solidFill>
                  <a:prstClr val="black"/>
                </a:solidFill>
              </a:rPr>
              <a:t>NPOR</a:t>
            </a:r>
          </a:p>
          <a:p>
            <a:pPr algn="ctr" defTabSz="914217">
              <a:buFont typeface="Arial" charset="0"/>
              <a:buChar char="•"/>
              <a:defRPr/>
            </a:pPr>
            <a:r>
              <a:rPr lang="en-GB" sz="1400" kern="0" dirty="0">
                <a:solidFill>
                  <a:prstClr val="black"/>
                </a:solidFill>
              </a:rPr>
              <a:t>acc/reject</a:t>
            </a:r>
          </a:p>
        </p:txBody>
      </p:sp>
      <p:sp>
        <p:nvSpPr>
          <p:cNvPr id="76" name="Rectangle 75">
            <a:extLst>
              <a:ext uri="{FF2B5EF4-FFF2-40B4-BE49-F238E27FC236}">
                <a16:creationId xmlns:a16="http://schemas.microsoft.com/office/drawing/2014/main" id="{DD1F6EF0-9162-40C6-9388-C7E8F538E58F}"/>
              </a:ext>
            </a:extLst>
          </p:cNvPr>
          <p:cNvSpPr/>
          <p:nvPr/>
        </p:nvSpPr>
        <p:spPr>
          <a:xfrm>
            <a:off x="5110147" y="1438070"/>
            <a:ext cx="806962" cy="526680"/>
          </a:xfrm>
          <a:prstGeom prst="rect">
            <a:avLst/>
          </a:prstGeom>
          <a:noFill/>
          <a:ln w="3175" cap="flat" cmpd="sng" algn="ctr">
            <a:solidFill>
              <a:srgbClr val="4F81BD">
                <a:shade val="50000"/>
              </a:srgbClr>
            </a:solidFill>
            <a:prstDash val="solid"/>
          </a:ln>
          <a:effectLst/>
        </p:spPr>
        <p:txBody>
          <a:bodyPr anchor="ctr"/>
          <a:lstStyle/>
          <a:p>
            <a:pPr algn="ctr" defTabSz="914217">
              <a:defRPr/>
            </a:pPr>
            <a:endParaRPr lang="en-GB" sz="1400" kern="0">
              <a:solidFill>
                <a:prstClr val="white"/>
              </a:solidFill>
              <a:latin typeface="Calibri"/>
            </a:endParaRPr>
          </a:p>
        </p:txBody>
      </p:sp>
      <p:cxnSp>
        <p:nvCxnSpPr>
          <p:cNvPr id="77" name="Straight Arrow Connector 76">
            <a:extLst>
              <a:ext uri="{FF2B5EF4-FFF2-40B4-BE49-F238E27FC236}">
                <a16:creationId xmlns:a16="http://schemas.microsoft.com/office/drawing/2014/main" id="{FF7C29C8-B081-41BA-B724-DEDF7F3AE54B}"/>
              </a:ext>
            </a:extLst>
          </p:cNvPr>
          <p:cNvCxnSpPr>
            <a:cxnSpLocks/>
          </p:cNvCxnSpPr>
          <p:nvPr/>
        </p:nvCxnSpPr>
        <p:spPr>
          <a:xfrm flipH="1" flipV="1">
            <a:off x="6146139" y="2282939"/>
            <a:ext cx="838735" cy="282816"/>
          </a:xfrm>
          <a:prstGeom prst="straightConnector1">
            <a:avLst/>
          </a:prstGeom>
          <a:noFill/>
          <a:ln w="28575" cap="flat" cmpd="sng" algn="ctr">
            <a:solidFill>
              <a:srgbClr val="00B050"/>
            </a:solidFill>
            <a:prstDash val="solid"/>
            <a:headEnd type="arrow" w="med" len="med"/>
            <a:tailEnd type="arrow" w="med" len="med"/>
          </a:ln>
          <a:effectLst/>
        </p:spPr>
      </p:cxnSp>
      <p:cxnSp>
        <p:nvCxnSpPr>
          <p:cNvPr id="78" name="Straight Arrow Connector 77">
            <a:extLst>
              <a:ext uri="{FF2B5EF4-FFF2-40B4-BE49-F238E27FC236}">
                <a16:creationId xmlns:a16="http://schemas.microsoft.com/office/drawing/2014/main" id="{51B5F579-25FA-4A64-98DB-4C61015BAA01}"/>
              </a:ext>
            </a:extLst>
          </p:cNvPr>
          <p:cNvCxnSpPr>
            <a:cxnSpLocks/>
          </p:cNvCxnSpPr>
          <p:nvPr/>
        </p:nvCxnSpPr>
        <p:spPr>
          <a:xfrm flipH="1" flipV="1">
            <a:off x="6146140" y="1771309"/>
            <a:ext cx="897743" cy="632189"/>
          </a:xfrm>
          <a:prstGeom prst="straightConnector1">
            <a:avLst/>
          </a:prstGeom>
          <a:noFill/>
          <a:ln w="28575" cap="flat" cmpd="sng" algn="ctr">
            <a:solidFill>
              <a:srgbClr val="00B050"/>
            </a:solidFill>
            <a:prstDash val="solid"/>
            <a:headEnd type="arrow" w="med" len="med"/>
            <a:tailEnd type="arrow" w="med" len="med"/>
          </a:ln>
          <a:effectLst/>
        </p:spPr>
      </p:cxnSp>
      <p:cxnSp>
        <p:nvCxnSpPr>
          <p:cNvPr id="79" name="Straight Arrow Connector 78">
            <a:extLst>
              <a:ext uri="{FF2B5EF4-FFF2-40B4-BE49-F238E27FC236}">
                <a16:creationId xmlns:a16="http://schemas.microsoft.com/office/drawing/2014/main" id="{7B677EAD-FC7F-4949-BC32-62A7CE9808B0}"/>
              </a:ext>
            </a:extLst>
          </p:cNvPr>
          <p:cNvCxnSpPr/>
          <p:nvPr/>
        </p:nvCxnSpPr>
        <p:spPr>
          <a:xfrm flipH="1">
            <a:off x="4205063" y="2282937"/>
            <a:ext cx="838737" cy="0"/>
          </a:xfrm>
          <a:prstGeom prst="straightConnector1">
            <a:avLst/>
          </a:prstGeom>
          <a:noFill/>
          <a:ln w="28575" cap="flat" cmpd="sng" algn="ctr">
            <a:solidFill>
              <a:srgbClr val="00B050"/>
            </a:solidFill>
            <a:prstDash val="solid"/>
            <a:headEnd type="arrow" w="med" len="med"/>
            <a:tailEnd type="arrow" w="med" len="med"/>
          </a:ln>
          <a:effectLst/>
        </p:spPr>
      </p:cxnSp>
      <p:cxnSp>
        <p:nvCxnSpPr>
          <p:cNvPr id="80" name="Straight Arrow Connector 79">
            <a:extLst>
              <a:ext uri="{FF2B5EF4-FFF2-40B4-BE49-F238E27FC236}">
                <a16:creationId xmlns:a16="http://schemas.microsoft.com/office/drawing/2014/main" id="{D80FE9A3-3937-4F00-A093-D82A8FB54241}"/>
              </a:ext>
            </a:extLst>
          </p:cNvPr>
          <p:cNvCxnSpPr/>
          <p:nvPr/>
        </p:nvCxnSpPr>
        <p:spPr>
          <a:xfrm flipH="1">
            <a:off x="4215167" y="1766022"/>
            <a:ext cx="838737" cy="0"/>
          </a:xfrm>
          <a:prstGeom prst="straightConnector1">
            <a:avLst/>
          </a:prstGeom>
          <a:noFill/>
          <a:ln w="28575" cap="flat" cmpd="sng" algn="ctr">
            <a:solidFill>
              <a:srgbClr val="00B050"/>
            </a:solidFill>
            <a:prstDash val="solid"/>
            <a:headEnd type="arrow" w="med" len="med"/>
            <a:tailEnd type="arrow" w="med" len="med"/>
          </a:ln>
          <a:effectLst/>
        </p:spPr>
      </p:cxnSp>
      <p:sp>
        <p:nvSpPr>
          <p:cNvPr id="82" name="TextBox 81">
            <a:extLst>
              <a:ext uri="{FF2B5EF4-FFF2-40B4-BE49-F238E27FC236}">
                <a16:creationId xmlns:a16="http://schemas.microsoft.com/office/drawing/2014/main" id="{56615EA3-4393-4139-91C3-6729FC409448}"/>
              </a:ext>
            </a:extLst>
          </p:cNvPr>
          <p:cNvSpPr txBox="1"/>
          <p:nvPr/>
        </p:nvSpPr>
        <p:spPr>
          <a:xfrm>
            <a:off x="136636" y="3264657"/>
            <a:ext cx="2751522" cy="2677656"/>
          </a:xfrm>
          <a:prstGeom prst="rect">
            <a:avLst/>
          </a:prstGeom>
          <a:noFill/>
        </p:spPr>
        <p:txBody>
          <a:bodyPr wrap="none" rtlCol="0">
            <a:spAutoFit/>
          </a:bodyPr>
          <a:lstStyle/>
          <a:p>
            <a:r>
              <a:rPr lang="en-GB" sz="1400" b="1" u="sng" dirty="0">
                <a:solidFill>
                  <a:srgbClr val="FF0000"/>
                </a:solidFill>
              </a:rPr>
              <a:t>Legend</a:t>
            </a:r>
          </a:p>
          <a:p>
            <a:r>
              <a:rPr lang="en-GB" sz="1400" dirty="0"/>
              <a:t>EU=End User</a:t>
            </a:r>
          </a:p>
          <a:p>
            <a:r>
              <a:rPr lang="en-GB" sz="1400" dirty="0"/>
              <a:t>RH=Range Holder</a:t>
            </a:r>
          </a:p>
          <a:p>
            <a:r>
              <a:rPr lang="en-GB" sz="1400" dirty="0"/>
              <a:t>LNCP=Losing N/W CP</a:t>
            </a:r>
          </a:p>
          <a:p>
            <a:r>
              <a:rPr lang="en-GB" sz="1400" dirty="0"/>
              <a:t>GNCP-Gaining N/W CP</a:t>
            </a:r>
          </a:p>
          <a:p>
            <a:r>
              <a:rPr lang="en-GB" sz="1400" dirty="0"/>
              <a:t>GSP=Gaining Service Provider</a:t>
            </a:r>
          </a:p>
          <a:p>
            <a:r>
              <a:rPr lang="en-GB" sz="1400" dirty="0"/>
              <a:t>LSP-Losing Service Provider</a:t>
            </a:r>
          </a:p>
          <a:p>
            <a:r>
              <a:rPr lang="en-GB" sz="1400" dirty="0"/>
              <a:t>STSYG=Sorry to see you go</a:t>
            </a:r>
          </a:p>
          <a:p>
            <a:r>
              <a:rPr lang="en-GB" sz="1400" dirty="0"/>
              <a:t>NPOR=Number Port Order Form</a:t>
            </a:r>
          </a:p>
          <a:p>
            <a:r>
              <a:rPr lang="en-GB" sz="1400" dirty="0" err="1"/>
              <a:t>CLoA</a:t>
            </a:r>
            <a:r>
              <a:rPr lang="en-GB" sz="1400" dirty="0"/>
              <a:t>=Customer Letter of Authority</a:t>
            </a:r>
          </a:p>
          <a:p>
            <a:r>
              <a:rPr lang="en-GB" sz="1400" dirty="0"/>
              <a:t>GP=Gaining Party(Retailer)</a:t>
            </a:r>
          </a:p>
          <a:p>
            <a:r>
              <a:rPr lang="en-GB" sz="1400" dirty="0"/>
              <a:t>LP=Losing Party(Retailer)</a:t>
            </a:r>
          </a:p>
        </p:txBody>
      </p:sp>
      <p:sp>
        <p:nvSpPr>
          <p:cNvPr id="81" name="TextBox 37">
            <a:extLst>
              <a:ext uri="{FF2B5EF4-FFF2-40B4-BE49-F238E27FC236}">
                <a16:creationId xmlns:a16="http://schemas.microsoft.com/office/drawing/2014/main" id="{6C45F42C-72B5-4760-83DD-5394817FF4D8}"/>
              </a:ext>
            </a:extLst>
          </p:cNvPr>
          <p:cNvSpPr txBox="1">
            <a:spLocks noChangeArrowheads="1"/>
          </p:cNvSpPr>
          <p:nvPr/>
        </p:nvSpPr>
        <p:spPr bwMode="auto">
          <a:xfrm>
            <a:off x="195419" y="230541"/>
            <a:ext cx="1838965" cy="2062103"/>
          </a:xfrm>
          <a:prstGeom prst="rect">
            <a:avLst/>
          </a:prstGeom>
          <a:noFill/>
          <a:ln w="9525">
            <a:noFill/>
            <a:miter lim="800000"/>
            <a:headEnd/>
            <a:tailEnd/>
          </a:ln>
        </p:spPr>
        <p:txBody>
          <a:bodyPr wrap="none">
            <a:spAutoFit/>
          </a:bodyPr>
          <a:lstStyle/>
          <a:p>
            <a:pPr algn="ctr" defTabSz="457246" fontAlgn="auto">
              <a:spcBef>
                <a:spcPts val="0"/>
              </a:spcBef>
              <a:spcAft>
                <a:spcPts val="0"/>
              </a:spcAft>
              <a:defRPr/>
            </a:pPr>
            <a:r>
              <a:rPr lang="en-GB" sz="3600" b="1" u="sng" kern="0" dirty="0">
                <a:solidFill>
                  <a:srgbClr val="FF0000"/>
                </a:solidFill>
                <a:latin typeface="Calibri" panose="020F0502020204030204"/>
                <a:cs typeface="+mn-cs"/>
              </a:rPr>
              <a:t>BAU </a:t>
            </a:r>
          </a:p>
          <a:p>
            <a:pPr algn="ctr" defTabSz="457246" fontAlgn="auto">
              <a:spcBef>
                <a:spcPts val="0"/>
              </a:spcBef>
              <a:spcAft>
                <a:spcPts val="0"/>
              </a:spcAft>
              <a:defRPr/>
            </a:pPr>
            <a:r>
              <a:rPr lang="en-GB" sz="3600" b="1" u="sng" kern="0" dirty="0">
                <a:solidFill>
                  <a:srgbClr val="FF0000"/>
                </a:solidFill>
                <a:latin typeface="Calibri" panose="020F0502020204030204"/>
                <a:cs typeface="+mn-cs"/>
              </a:rPr>
              <a:t>Business</a:t>
            </a:r>
          </a:p>
          <a:p>
            <a:pPr lvl="0" algn="ctr" defTabSz="914217">
              <a:defRPr/>
            </a:pPr>
            <a:r>
              <a:rPr lang="en-GB" sz="2000" b="1" u="sng" kern="0" dirty="0">
                <a:solidFill>
                  <a:prstClr val="black"/>
                </a:solidFill>
              </a:rPr>
              <a:t>(1 of 7)</a:t>
            </a:r>
          </a:p>
          <a:p>
            <a:pPr algn="ctr" defTabSz="457246" fontAlgn="auto">
              <a:spcBef>
                <a:spcPts val="0"/>
              </a:spcBef>
              <a:spcAft>
                <a:spcPts val="0"/>
              </a:spcAft>
              <a:defRPr/>
            </a:pPr>
            <a:endParaRPr lang="en-GB" sz="3600" b="1" u="sng" kern="0" dirty="0">
              <a:solidFill>
                <a:srgbClr val="FF0000"/>
              </a:solidFill>
              <a:latin typeface="Calibri" panose="020F0502020204030204"/>
              <a:cs typeface="+mn-cs"/>
            </a:endParaRPr>
          </a:p>
        </p:txBody>
      </p:sp>
    </p:spTree>
    <p:extLst>
      <p:ext uri="{BB962C8B-B14F-4D97-AF65-F5344CB8AC3E}">
        <p14:creationId xmlns:p14="http://schemas.microsoft.com/office/powerpoint/2010/main" val="2069157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3282409" y="3928914"/>
            <a:ext cx="536859" cy="329204"/>
          </a:xfrm>
          <a:prstGeom prst="roundRect">
            <a:avLst/>
          </a:prstGeom>
          <a:solidFill>
            <a:schemeClr val="bg1"/>
          </a:solidFill>
          <a:ln w="19050" cap="flat" cmpd="sng" algn="ctr">
            <a:solidFill>
              <a:srgbClr val="C90044"/>
            </a:solidFill>
            <a:prstDash val="solid"/>
            <a:round/>
            <a:headEnd type="none" w="med" len="med"/>
            <a:tailEnd type="triangle" w="lg" len="med"/>
          </a:ln>
          <a:effectLst/>
        </p:spPr>
        <p:txBody>
          <a:bodyPr vert="horz" wrap="square" lIns="35994" tIns="35994" rIns="35994" bIns="35994" numCol="1" rtlCol="0" anchor="t" anchorCtr="0" compatLnSpc="1">
            <a:prstTxWarp prst="textNoShape">
              <a:avLst/>
            </a:prstTxWarp>
            <a:spAutoFit/>
          </a:bodyPr>
          <a:lstStyle/>
          <a:p>
            <a:pPr defTabSz="914217" fontAlgn="base">
              <a:spcBef>
                <a:spcPct val="0"/>
              </a:spcBef>
              <a:spcAft>
                <a:spcPct val="0"/>
              </a:spcAft>
            </a:pPr>
            <a:endParaRPr lang="en-GB" sz="1400">
              <a:latin typeface="Arial" charset="0"/>
              <a:cs typeface="Arial" charset="0"/>
            </a:endParaRPr>
          </a:p>
        </p:txBody>
      </p:sp>
      <p:sp>
        <p:nvSpPr>
          <p:cNvPr id="7" name="Rounded Rectangle 6"/>
          <p:cNvSpPr/>
          <p:nvPr/>
        </p:nvSpPr>
        <p:spPr bwMode="auto">
          <a:xfrm>
            <a:off x="7056681" y="3969866"/>
            <a:ext cx="585090" cy="307937"/>
          </a:xfrm>
          <a:prstGeom prst="roundRect">
            <a:avLst/>
          </a:prstGeom>
          <a:solidFill>
            <a:schemeClr val="bg1"/>
          </a:solidFill>
          <a:ln w="19050" cap="flat" cmpd="sng" algn="ctr">
            <a:solidFill>
              <a:srgbClr val="C90044"/>
            </a:solidFill>
            <a:prstDash val="solid"/>
            <a:round/>
            <a:headEnd type="none" w="med" len="med"/>
            <a:tailEnd type="triangle" w="lg" len="med"/>
          </a:ln>
          <a:effectLst/>
        </p:spPr>
        <p:txBody>
          <a:bodyPr vert="horz" wrap="square" lIns="35994" tIns="35994" rIns="35994" bIns="35994" numCol="1" rtlCol="0" anchor="t" anchorCtr="0" compatLnSpc="1">
            <a:prstTxWarp prst="textNoShape">
              <a:avLst/>
            </a:prstTxWarp>
            <a:spAutoFit/>
          </a:bodyPr>
          <a:lstStyle/>
          <a:p>
            <a:pPr defTabSz="914217" fontAlgn="base">
              <a:spcBef>
                <a:spcPct val="0"/>
              </a:spcBef>
              <a:spcAft>
                <a:spcPct val="0"/>
              </a:spcAft>
            </a:pPr>
            <a:endParaRPr lang="en-GB" sz="1400">
              <a:latin typeface="Arial" charset="0"/>
              <a:cs typeface="Arial" charset="0"/>
            </a:endParaRPr>
          </a:p>
        </p:txBody>
      </p:sp>
      <p:sp>
        <p:nvSpPr>
          <p:cNvPr id="4" name="Rounded Rectangle 3"/>
          <p:cNvSpPr/>
          <p:nvPr/>
        </p:nvSpPr>
        <p:spPr bwMode="auto">
          <a:xfrm>
            <a:off x="5423902" y="6687098"/>
            <a:ext cx="492213" cy="290100"/>
          </a:xfrm>
          <a:prstGeom prst="roundRect">
            <a:avLst/>
          </a:prstGeom>
          <a:solidFill>
            <a:schemeClr val="bg1"/>
          </a:solidFill>
          <a:ln w="19050" cap="flat" cmpd="sng" algn="ctr">
            <a:solidFill>
              <a:srgbClr val="C90044"/>
            </a:solidFill>
            <a:prstDash val="solid"/>
            <a:round/>
            <a:headEnd type="none" w="med" len="med"/>
            <a:tailEnd type="triangle" w="lg" len="med"/>
          </a:ln>
          <a:effectLst/>
        </p:spPr>
        <p:txBody>
          <a:bodyPr vert="horz" wrap="square" lIns="35994" tIns="35994" rIns="35994" bIns="35994" numCol="1" rtlCol="0" anchor="t" anchorCtr="0" compatLnSpc="1">
            <a:prstTxWarp prst="textNoShape">
              <a:avLst/>
            </a:prstTxWarp>
            <a:spAutoFit/>
          </a:bodyPr>
          <a:lstStyle/>
          <a:p>
            <a:pPr defTabSz="914217" fontAlgn="base">
              <a:spcBef>
                <a:spcPct val="0"/>
              </a:spcBef>
              <a:spcAft>
                <a:spcPct val="0"/>
              </a:spcAft>
            </a:pPr>
            <a:endParaRPr lang="en-GB" sz="1400">
              <a:latin typeface="Arial" charset="0"/>
              <a:cs typeface="Arial" charset="0"/>
            </a:endParaRPr>
          </a:p>
        </p:txBody>
      </p:sp>
      <p:sp>
        <p:nvSpPr>
          <p:cNvPr id="104" name="TextBox 38"/>
          <p:cNvSpPr txBox="1">
            <a:spLocks noChangeArrowheads="1"/>
          </p:cNvSpPr>
          <p:nvPr/>
        </p:nvSpPr>
        <p:spPr bwMode="auto">
          <a:xfrm>
            <a:off x="3016502" y="280909"/>
            <a:ext cx="4493538" cy="1631216"/>
          </a:xfrm>
          <a:prstGeom prst="rect">
            <a:avLst/>
          </a:prstGeom>
          <a:noFill/>
          <a:ln w="9525">
            <a:noFill/>
            <a:miter lim="800000"/>
            <a:headEnd/>
            <a:tailEnd/>
          </a:ln>
        </p:spPr>
        <p:txBody>
          <a:bodyPr wrap="none">
            <a:spAutoFit/>
          </a:bodyPr>
          <a:lstStyle/>
          <a:p>
            <a:pPr algn="ctr" defTabSz="914217">
              <a:defRPr/>
            </a:pPr>
            <a:r>
              <a:rPr lang="en-GB" sz="2000" b="1" u="sng" kern="0" dirty="0">
                <a:solidFill>
                  <a:srgbClr val="FF0000"/>
                </a:solidFill>
              </a:rPr>
              <a:t>Domestic </a:t>
            </a:r>
            <a:r>
              <a:rPr lang="en-GB" sz="2000" b="1" u="sng" kern="0" dirty="0">
                <a:solidFill>
                  <a:prstClr val="black"/>
                </a:solidFill>
              </a:rPr>
              <a:t>Customers (i.e. Mass Market)</a:t>
            </a:r>
          </a:p>
          <a:p>
            <a:pPr algn="ctr" defTabSz="914217">
              <a:defRPr/>
            </a:pPr>
            <a:r>
              <a:rPr lang="en-GB" sz="2000" b="1" u="sng" kern="0" dirty="0">
                <a:solidFill>
                  <a:prstClr val="black"/>
                </a:solidFill>
              </a:rPr>
              <a:t>BAU Order Handling Process</a:t>
            </a:r>
          </a:p>
          <a:p>
            <a:pPr algn="ctr" defTabSz="914217">
              <a:defRPr/>
            </a:pPr>
            <a:r>
              <a:rPr lang="en-GB" sz="2000" b="1" u="sng" kern="0" dirty="0">
                <a:solidFill>
                  <a:prstClr val="black"/>
                </a:solidFill>
              </a:rPr>
              <a:t>(</a:t>
            </a:r>
            <a:r>
              <a:rPr lang="en-GB" sz="2000" b="1" u="sng" kern="0" dirty="0">
                <a:solidFill>
                  <a:srgbClr val="FF0000"/>
                </a:solidFill>
              </a:rPr>
              <a:t>No </a:t>
            </a:r>
            <a:r>
              <a:rPr lang="en-GB" sz="2000" b="1" u="sng" kern="0" dirty="0" err="1">
                <a:solidFill>
                  <a:srgbClr val="FF0000"/>
                </a:solidFill>
              </a:rPr>
              <a:t>CLoA</a:t>
            </a:r>
            <a:r>
              <a:rPr lang="en-GB" sz="2000" b="1" u="sng" kern="0" dirty="0">
                <a:solidFill>
                  <a:srgbClr val="FF0000"/>
                </a:solidFill>
              </a:rPr>
              <a:t> Required</a:t>
            </a:r>
            <a:r>
              <a:rPr lang="en-GB" sz="2000" b="1" u="sng" kern="0" dirty="0">
                <a:solidFill>
                  <a:prstClr val="black"/>
                </a:solidFill>
              </a:rPr>
              <a:t>) </a:t>
            </a:r>
          </a:p>
          <a:p>
            <a:pPr algn="ctr" defTabSz="914217">
              <a:defRPr/>
            </a:pPr>
            <a:r>
              <a:rPr lang="en-GB" sz="2000" b="1" u="sng" kern="0" dirty="0">
                <a:solidFill>
                  <a:srgbClr val="FF0000"/>
                </a:solidFill>
              </a:rPr>
              <a:t>Geo Numbers</a:t>
            </a:r>
          </a:p>
          <a:p>
            <a:pPr algn="ctr" defTabSz="914217">
              <a:defRPr/>
            </a:pPr>
            <a:r>
              <a:rPr lang="en-GB" sz="2000" b="1" u="sng" kern="0" dirty="0">
                <a:solidFill>
                  <a:prstClr val="black"/>
                </a:solidFill>
              </a:rPr>
              <a:t>S/L order type</a:t>
            </a:r>
            <a:endParaRPr lang="en-GB" sz="2000" u="sng" kern="0" dirty="0">
              <a:solidFill>
                <a:prstClr val="black"/>
              </a:solidFill>
            </a:endParaRPr>
          </a:p>
        </p:txBody>
      </p:sp>
      <p:sp>
        <p:nvSpPr>
          <p:cNvPr id="109" name="TextBox 12"/>
          <p:cNvSpPr txBox="1">
            <a:spLocks noChangeArrowheads="1"/>
          </p:cNvSpPr>
          <p:nvPr/>
        </p:nvSpPr>
        <p:spPr bwMode="auto">
          <a:xfrm>
            <a:off x="5446543" y="6649166"/>
            <a:ext cx="508812" cy="369332"/>
          </a:xfrm>
          <a:prstGeom prst="rect">
            <a:avLst/>
          </a:prstGeom>
          <a:noFill/>
          <a:ln w="9525">
            <a:noFill/>
            <a:miter lim="800000"/>
            <a:headEnd/>
            <a:tailEnd/>
          </a:ln>
        </p:spPr>
        <p:txBody>
          <a:bodyPr wrap="square">
            <a:spAutoFit/>
          </a:bodyPr>
          <a:lstStyle/>
          <a:p>
            <a:pPr defTabSz="914217">
              <a:defRPr/>
            </a:pPr>
            <a:r>
              <a:rPr lang="en-GB" u="sng" kern="0" dirty="0">
                <a:solidFill>
                  <a:prstClr val="black"/>
                </a:solidFill>
                <a:latin typeface="Calibri" pitchFamily="34" charset="0"/>
              </a:rPr>
              <a:t>EU</a:t>
            </a:r>
            <a:endParaRPr lang="en-US" u="sng" kern="0" dirty="0">
              <a:solidFill>
                <a:prstClr val="black"/>
              </a:solidFill>
              <a:latin typeface="Calibri" pitchFamily="34" charset="0"/>
            </a:endParaRPr>
          </a:p>
        </p:txBody>
      </p:sp>
      <p:sp>
        <p:nvSpPr>
          <p:cNvPr id="114" name="TextBox 13"/>
          <p:cNvSpPr txBox="1">
            <a:spLocks noChangeArrowheads="1"/>
          </p:cNvSpPr>
          <p:nvPr/>
        </p:nvSpPr>
        <p:spPr bwMode="auto">
          <a:xfrm>
            <a:off x="3231347" y="3908485"/>
            <a:ext cx="688033" cy="369332"/>
          </a:xfrm>
          <a:prstGeom prst="rect">
            <a:avLst/>
          </a:prstGeom>
          <a:noFill/>
          <a:ln w="9525">
            <a:noFill/>
            <a:miter lim="800000"/>
            <a:headEnd/>
            <a:tailEnd/>
          </a:ln>
        </p:spPr>
        <p:txBody>
          <a:bodyPr wrap="square">
            <a:spAutoFit/>
          </a:bodyPr>
          <a:lstStyle/>
          <a:p>
            <a:pPr algn="ctr" defTabSz="914217">
              <a:defRPr/>
            </a:pPr>
            <a:r>
              <a:rPr lang="en-GB" u="sng" kern="0" dirty="0">
                <a:solidFill>
                  <a:prstClr val="black"/>
                </a:solidFill>
                <a:latin typeface="Calibri" pitchFamily="34" charset="0"/>
              </a:rPr>
              <a:t>LNCP</a:t>
            </a:r>
          </a:p>
        </p:txBody>
      </p:sp>
      <p:sp>
        <p:nvSpPr>
          <p:cNvPr id="116" name="TextBox 14"/>
          <p:cNvSpPr txBox="1">
            <a:spLocks noChangeArrowheads="1"/>
          </p:cNvSpPr>
          <p:nvPr/>
        </p:nvSpPr>
        <p:spPr bwMode="auto">
          <a:xfrm>
            <a:off x="6977055" y="3934276"/>
            <a:ext cx="838733" cy="369332"/>
          </a:xfrm>
          <a:prstGeom prst="rect">
            <a:avLst/>
          </a:prstGeom>
          <a:noFill/>
          <a:ln w="9525">
            <a:noFill/>
            <a:miter lim="800000"/>
            <a:headEnd/>
            <a:tailEnd/>
          </a:ln>
        </p:spPr>
        <p:txBody>
          <a:bodyPr wrap="square">
            <a:spAutoFit/>
          </a:bodyPr>
          <a:lstStyle/>
          <a:p>
            <a:pPr defTabSz="914217">
              <a:defRPr/>
            </a:pPr>
            <a:r>
              <a:rPr lang="en-GB" u="sng" kern="0" dirty="0">
                <a:solidFill>
                  <a:prstClr val="black"/>
                </a:solidFill>
                <a:latin typeface="Calibri" pitchFamily="34" charset="0"/>
              </a:rPr>
              <a:t>GNCP</a:t>
            </a:r>
          </a:p>
        </p:txBody>
      </p:sp>
      <p:sp>
        <p:nvSpPr>
          <p:cNvPr id="117" name="TextBox 36"/>
          <p:cNvSpPr txBox="1">
            <a:spLocks noChangeArrowheads="1"/>
          </p:cNvSpPr>
          <p:nvPr/>
        </p:nvSpPr>
        <p:spPr bwMode="auto">
          <a:xfrm>
            <a:off x="6820915" y="1987245"/>
            <a:ext cx="913886" cy="646227"/>
          </a:xfrm>
          <a:prstGeom prst="rect">
            <a:avLst/>
          </a:prstGeom>
          <a:noFill/>
          <a:ln w="9525">
            <a:noFill/>
            <a:miter lim="800000"/>
            <a:headEnd/>
            <a:tailEnd/>
          </a:ln>
        </p:spPr>
        <p:txBody>
          <a:bodyPr wrap="none">
            <a:spAutoFit/>
          </a:bodyPr>
          <a:lstStyle/>
          <a:p>
            <a:pPr defTabSz="914217">
              <a:defRPr/>
            </a:pPr>
            <a:r>
              <a:rPr lang="en-GB" b="1" u="sng" kern="0" dirty="0">
                <a:solidFill>
                  <a:srgbClr val="FF0000"/>
                </a:solidFill>
              </a:rPr>
              <a:t>Gaining</a:t>
            </a:r>
          </a:p>
          <a:p>
            <a:pPr defTabSz="914217">
              <a:defRPr/>
            </a:pPr>
            <a:r>
              <a:rPr lang="en-GB" b="1" u="sng" kern="0" dirty="0">
                <a:solidFill>
                  <a:srgbClr val="FF0000"/>
                </a:solidFill>
              </a:rPr>
              <a:t>Chain</a:t>
            </a:r>
          </a:p>
        </p:txBody>
      </p:sp>
      <p:sp>
        <p:nvSpPr>
          <p:cNvPr id="118" name="TextBox 37"/>
          <p:cNvSpPr txBox="1">
            <a:spLocks noChangeArrowheads="1"/>
          </p:cNvSpPr>
          <p:nvPr/>
        </p:nvSpPr>
        <p:spPr bwMode="auto">
          <a:xfrm>
            <a:off x="3202093" y="1907601"/>
            <a:ext cx="785667" cy="646227"/>
          </a:xfrm>
          <a:prstGeom prst="rect">
            <a:avLst/>
          </a:prstGeom>
          <a:noFill/>
          <a:ln w="9525">
            <a:noFill/>
            <a:miter lim="800000"/>
            <a:headEnd/>
            <a:tailEnd/>
          </a:ln>
        </p:spPr>
        <p:txBody>
          <a:bodyPr wrap="none">
            <a:spAutoFit/>
          </a:bodyPr>
          <a:lstStyle/>
          <a:p>
            <a:pPr defTabSz="914217">
              <a:defRPr/>
            </a:pPr>
            <a:r>
              <a:rPr lang="en-GB" b="1" u="sng" kern="0" dirty="0">
                <a:solidFill>
                  <a:srgbClr val="FF0000"/>
                </a:solidFill>
              </a:rPr>
              <a:t>Losing</a:t>
            </a:r>
          </a:p>
          <a:p>
            <a:pPr defTabSz="914217">
              <a:defRPr/>
            </a:pPr>
            <a:r>
              <a:rPr lang="en-GB" b="1" u="sng" kern="0" dirty="0">
                <a:solidFill>
                  <a:srgbClr val="FF0000"/>
                </a:solidFill>
              </a:rPr>
              <a:t>Chain</a:t>
            </a:r>
          </a:p>
        </p:txBody>
      </p:sp>
      <p:sp>
        <p:nvSpPr>
          <p:cNvPr id="144" name="TextBox 85"/>
          <p:cNvSpPr txBox="1">
            <a:spLocks noChangeArrowheads="1"/>
          </p:cNvSpPr>
          <p:nvPr/>
        </p:nvSpPr>
        <p:spPr bwMode="auto">
          <a:xfrm>
            <a:off x="4976972" y="3822057"/>
            <a:ext cx="974947" cy="523220"/>
          </a:xfrm>
          <a:prstGeom prst="rect">
            <a:avLst/>
          </a:prstGeom>
          <a:noFill/>
          <a:ln w="9525">
            <a:noFill/>
            <a:miter lim="800000"/>
            <a:headEnd/>
            <a:tailEnd/>
          </a:ln>
        </p:spPr>
        <p:txBody>
          <a:bodyPr wrap="none">
            <a:spAutoFit/>
          </a:bodyPr>
          <a:lstStyle/>
          <a:p>
            <a:pPr algn="ctr" defTabSz="914217">
              <a:defRPr/>
            </a:pPr>
            <a:r>
              <a:rPr lang="en-GB" sz="1400" kern="0" dirty="0">
                <a:solidFill>
                  <a:prstClr val="black"/>
                </a:solidFill>
              </a:rPr>
              <a:t>NPOR</a:t>
            </a:r>
          </a:p>
          <a:p>
            <a:pPr algn="ctr" defTabSz="914217">
              <a:buFont typeface="Arial" charset="0"/>
              <a:buChar char="•"/>
              <a:defRPr/>
            </a:pPr>
            <a:r>
              <a:rPr lang="en-GB" sz="1400" kern="0" dirty="0">
                <a:solidFill>
                  <a:prstClr val="black"/>
                </a:solidFill>
              </a:rPr>
              <a:t>acc/reject</a:t>
            </a:r>
          </a:p>
        </p:txBody>
      </p:sp>
      <p:sp>
        <p:nvSpPr>
          <p:cNvPr id="148" name="Rectangle 147"/>
          <p:cNvSpPr/>
          <p:nvPr/>
        </p:nvSpPr>
        <p:spPr>
          <a:xfrm>
            <a:off x="5079123" y="3843245"/>
            <a:ext cx="806962" cy="526680"/>
          </a:xfrm>
          <a:prstGeom prst="rect">
            <a:avLst/>
          </a:prstGeom>
          <a:noFill/>
          <a:ln w="3175" cap="flat" cmpd="sng" algn="ctr">
            <a:solidFill>
              <a:srgbClr val="4F81BD">
                <a:shade val="50000"/>
              </a:srgbClr>
            </a:solidFill>
            <a:prstDash val="solid"/>
          </a:ln>
          <a:effectLst/>
        </p:spPr>
        <p:txBody>
          <a:bodyPr anchor="ctr"/>
          <a:lstStyle/>
          <a:p>
            <a:pPr algn="ctr" defTabSz="914217">
              <a:defRPr/>
            </a:pPr>
            <a:endParaRPr lang="en-GB" sz="1400" kern="0">
              <a:solidFill>
                <a:prstClr val="white"/>
              </a:solidFill>
              <a:latin typeface="Calibri"/>
            </a:endParaRPr>
          </a:p>
        </p:txBody>
      </p:sp>
      <p:cxnSp>
        <p:nvCxnSpPr>
          <p:cNvPr id="151" name="Straight Arrow Connector 150"/>
          <p:cNvCxnSpPr>
            <a:cxnSpLocks/>
          </p:cNvCxnSpPr>
          <p:nvPr/>
        </p:nvCxnSpPr>
        <p:spPr>
          <a:xfrm>
            <a:off x="3560727" y="4442242"/>
            <a:ext cx="1169" cy="223820"/>
          </a:xfrm>
          <a:prstGeom prst="straightConnector1">
            <a:avLst/>
          </a:prstGeom>
          <a:noFill/>
          <a:ln w="28575" cap="flat" cmpd="sng" algn="ctr">
            <a:solidFill>
              <a:srgbClr val="00B050"/>
            </a:solidFill>
            <a:prstDash val="solid"/>
            <a:tailEnd type="arrow"/>
          </a:ln>
          <a:effectLst/>
        </p:spPr>
      </p:cxnSp>
      <p:cxnSp>
        <p:nvCxnSpPr>
          <p:cNvPr id="152" name="Straight Arrow Connector 151"/>
          <p:cNvCxnSpPr>
            <a:cxnSpLocks/>
          </p:cNvCxnSpPr>
          <p:nvPr/>
        </p:nvCxnSpPr>
        <p:spPr>
          <a:xfrm flipH="1">
            <a:off x="3565680" y="5275721"/>
            <a:ext cx="15240" cy="295505"/>
          </a:xfrm>
          <a:prstGeom prst="straightConnector1">
            <a:avLst/>
          </a:prstGeom>
          <a:noFill/>
          <a:ln w="28575" cap="flat" cmpd="sng" algn="ctr">
            <a:solidFill>
              <a:srgbClr val="00B050"/>
            </a:solidFill>
            <a:prstDash val="solid"/>
            <a:tailEnd type="arrow"/>
          </a:ln>
          <a:effectLst/>
        </p:spPr>
      </p:cxnSp>
      <p:sp>
        <p:nvSpPr>
          <p:cNvPr id="154" name="TextBox 50"/>
          <p:cNvSpPr txBox="1">
            <a:spLocks noChangeArrowheads="1"/>
          </p:cNvSpPr>
          <p:nvPr/>
        </p:nvSpPr>
        <p:spPr bwMode="auto">
          <a:xfrm>
            <a:off x="6397626" y="6464856"/>
            <a:ext cx="1684745" cy="307777"/>
          </a:xfrm>
          <a:prstGeom prst="rect">
            <a:avLst/>
          </a:prstGeom>
          <a:noFill/>
          <a:ln w="9525">
            <a:noFill/>
            <a:miter lim="800000"/>
            <a:headEnd/>
            <a:tailEnd/>
          </a:ln>
        </p:spPr>
        <p:txBody>
          <a:bodyPr>
            <a:spAutoFit/>
          </a:bodyPr>
          <a:lstStyle/>
          <a:p>
            <a:pPr defTabSz="914217">
              <a:defRPr/>
            </a:pPr>
            <a:r>
              <a:rPr lang="en-GB" sz="1400" u="sng" kern="0" dirty="0">
                <a:solidFill>
                  <a:prstClr val="black"/>
                </a:solidFill>
              </a:rPr>
              <a:t>Order/Contract</a:t>
            </a:r>
          </a:p>
        </p:txBody>
      </p:sp>
      <p:cxnSp>
        <p:nvCxnSpPr>
          <p:cNvPr id="156" name="Straight Arrow Connector 155"/>
          <p:cNvCxnSpPr>
            <a:cxnSpLocks/>
          </p:cNvCxnSpPr>
          <p:nvPr/>
        </p:nvCxnSpPr>
        <p:spPr>
          <a:xfrm flipV="1">
            <a:off x="6079309" y="6109214"/>
            <a:ext cx="1041758" cy="561683"/>
          </a:xfrm>
          <a:prstGeom prst="straightConnector1">
            <a:avLst/>
          </a:prstGeom>
          <a:noFill/>
          <a:ln w="28575" cap="flat" cmpd="sng" algn="ctr">
            <a:solidFill>
              <a:srgbClr val="00B050"/>
            </a:solidFill>
            <a:prstDash val="solid"/>
            <a:tailEnd type="arrow"/>
          </a:ln>
          <a:effectLst/>
        </p:spPr>
      </p:cxnSp>
      <p:sp>
        <p:nvSpPr>
          <p:cNvPr id="163" name="TextBox 46"/>
          <p:cNvSpPr txBox="1">
            <a:spLocks noChangeArrowheads="1"/>
          </p:cNvSpPr>
          <p:nvPr/>
        </p:nvSpPr>
        <p:spPr bwMode="auto">
          <a:xfrm>
            <a:off x="3099091" y="4690814"/>
            <a:ext cx="926247" cy="523220"/>
          </a:xfrm>
          <a:prstGeom prst="rect">
            <a:avLst/>
          </a:prstGeom>
          <a:noFill/>
          <a:ln w="9525">
            <a:noFill/>
            <a:miter lim="800000"/>
            <a:headEnd/>
            <a:tailEnd/>
          </a:ln>
        </p:spPr>
        <p:txBody>
          <a:bodyPr wrap="square">
            <a:spAutoFit/>
          </a:bodyPr>
          <a:lstStyle/>
          <a:p>
            <a:pPr algn="ctr" defTabSz="914217">
              <a:defRPr/>
            </a:pPr>
            <a:r>
              <a:rPr lang="en-GB" sz="1400" kern="0" dirty="0">
                <a:solidFill>
                  <a:prstClr val="black"/>
                </a:solidFill>
              </a:rPr>
              <a:t>PO rec’d</a:t>
            </a:r>
          </a:p>
          <a:p>
            <a:pPr algn="ctr" defTabSz="914217">
              <a:defRPr/>
            </a:pPr>
            <a:r>
              <a:rPr lang="en-GB" sz="1400" kern="0" dirty="0">
                <a:solidFill>
                  <a:prstClr val="black"/>
                </a:solidFill>
              </a:rPr>
              <a:t>for LP info</a:t>
            </a:r>
          </a:p>
        </p:txBody>
      </p:sp>
      <p:sp>
        <p:nvSpPr>
          <p:cNvPr id="164" name="Rectangle 163"/>
          <p:cNvSpPr/>
          <p:nvPr/>
        </p:nvSpPr>
        <p:spPr>
          <a:xfrm>
            <a:off x="3142757" y="4703051"/>
            <a:ext cx="836918" cy="500829"/>
          </a:xfrm>
          <a:prstGeom prst="rect">
            <a:avLst/>
          </a:prstGeom>
          <a:noFill/>
          <a:ln w="3175" cap="flat" cmpd="sng" algn="ctr">
            <a:solidFill>
              <a:srgbClr val="4F81BD">
                <a:shade val="50000"/>
              </a:srgbClr>
            </a:solidFill>
            <a:prstDash val="solid"/>
          </a:ln>
          <a:effectLst/>
        </p:spPr>
        <p:txBody>
          <a:bodyPr anchor="ctr"/>
          <a:lstStyle/>
          <a:p>
            <a:pPr algn="ctr" defTabSz="914217">
              <a:defRPr/>
            </a:pPr>
            <a:endParaRPr lang="en-GB" sz="1400" kern="0" dirty="0">
              <a:solidFill>
                <a:prstClr val="white"/>
              </a:solidFill>
              <a:latin typeface="Calibri"/>
            </a:endParaRPr>
          </a:p>
        </p:txBody>
      </p:sp>
      <p:cxnSp>
        <p:nvCxnSpPr>
          <p:cNvPr id="183" name="Straight Arrow Connector 182"/>
          <p:cNvCxnSpPr/>
          <p:nvPr/>
        </p:nvCxnSpPr>
        <p:spPr>
          <a:xfrm flipH="1">
            <a:off x="6079309" y="4061629"/>
            <a:ext cx="838737" cy="0"/>
          </a:xfrm>
          <a:prstGeom prst="straightConnector1">
            <a:avLst/>
          </a:prstGeom>
          <a:noFill/>
          <a:ln w="28575" cap="flat" cmpd="sng" algn="ctr">
            <a:solidFill>
              <a:srgbClr val="00B050"/>
            </a:solidFill>
            <a:prstDash val="solid"/>
            <a:headEnd type="arrow" w="med" len="med"/>
            <a:tailEnd type="arrow" w="med" len="med"/>
          </a:ln>
          <a:effectLst/>
        </p:spPr>
      </p:cxnSp>
      <p:cxnSp>
        <p:nvCxnSpPr>
          <p:cNvPr id="184" name="Straight Arrow Connector 183"/>
          <p:cNvCxnSpPr/>
          <p:nvPr/>
        </p:nvCxnSpPr>
        <p:spPr>
          <a:xfrm flipH="1">
            <a:off x="4095473" y="4066915"/>
            <a:ext cx="838737" cy="0"/>
          </a:xfrm>
          <a:prstGeom prst="straightConnector1">
            <a:avLst/>
          </a:prstGeom>
          <a:noFill/>
          <a:ln w="28575" cap="flat" cmpd="sng" algn="ctr">
            <a:solidFill>
              <a:srgbClr val="00B050"/>
            </a:solidFill>
            <a:prstDash val="solid"/>
            <a:headEnd type="arrow" w="med" len="med"/>
            <a:tailEnd type="arrow" w="med" len="med"/>
          </a:ln>
          <a:effectLst/>
        </p:spPr>
      </p:cxnSp>
      <p:sp>
        <p:nvSpPr>
          <p:cNvPr id="185" name="TextBox 46"/>
          <p:cNvSpPr txBox="1">
            <a:spLocks noChangeArrowheads="1"/>
          </p:cNvSpPr>
          <p:nvPr/>
        </p:nvSpPr>
        <p:spPr bwMode="auto">
          <a:xfrm>
            <a:off x="3833110" y="6484990"/>
            <a:ext cx="926247" cy="307777"/>
          </a:xfrm>
          <a:prstGeom prst="rect">
            <a:avLst/>
          </a:prstGeom>
          <a:noFill/>
          <a:ln w="9525">
            <a:noFill/>
            <a:miter lim="800000"/>
            <a:headEnd/>
            <a:tailEnd/>
          </a:ln>
        </p:spPr>
        <p:txBody>
          <a:bodyPr wrap="square">
            <a:spAutoFit/>
          </a:bodyPr>
          <a:lstStyle/>
          <a:p>
            <a:pPr algn="ctr" defTabSz="914217">
              <a:defRPr/>
            </a:pPr>
            <a:r>
              <a:rPr lang="en-GB" sz="1400" kern="0" dirty="0">
                <a:solidFill>
                  <a:prstClr val="black"/>
                </a:solidFill>
              </a:rPr>
              <a:t>STSYG</a:t>
            </a:r>
          </a:p>
        </p:txBody>
      </p:sp>
      <p:sp>
        <p:nvSpPr>
          <p:cNvPr id="186" name="Rectangle 185"/>
          <p:cNvSpPr/>
          <p:nvPr/>
        </p:nvSpPr>
        <p:spPr>
          <a:xfrm>
            <a:off x="3919380" y="6439756"/>
            <a:ext cx="739733" cy="391735"/>
          </a:xfrm>
          <a:prstGeom prst="rect">
            <a:avLst/>
          </a:prstGeom>
          <a:noFill/>
          <a:ln w="3175" cap="flat" cmpd="sng" algn="ctr">
            <a:solidFill>
              <a:srgbClr val="4F81BD">
                <a:shade val="50000"/>
              </a:srgbClr>
            </a:solidFill>
            <a:prstDash val="solid"/>
          </a:ln>
          <a:effectLst/>
        </p:spPr>
        <p:txBody>
          <a:bodyPr anchor="ctr"/>
          <a:lstStyle/>
          <a:p>
            <a:pPr algn="ctr" defTabSz="914217">
              <a:defRPr/>
            </a:pPr>
            <a:endParaRPr lang="en-GB" sz="1400" kern="0" dirty="0">
              <a:solidFill>
                <a:prstClr val="white"/>
              </a:solidFill>
              <a:latin typeface="Calibri"/>
            </a:endParaRPr>
          </a:p>
        </p:txBody>
      </p:sp>
      <p:cxnSp>
        <p:nvCxnSpPr>
          <p:cNvPr id="188" name="Straight Arrow Connector 187"/>
          <p:cNvCxnSpPr>
            <a:cxnSpLocks/>
          </p:cNvCxnSpPr>
          <p:nvPr/>
        </p:nvCxnSpPr>
        <p:spPr>
          <a:xfrm>
            <a:off x="3704100" y="6088094"/>
            <a:ext cx="314680" cy="231394"/>
          </a:xfrm>
          <a:prstGeom prst="straightConnector1">
            <a:avLst/>
          </a:prstGeom>
          <a:noFill/>
          <a:ln w="28575" cap="flat" cmpd="sng" algn="ctr">
            <a:solidFill>
              <a:srgbClr val="00B050"/>
            </a:solidFill>
            <a:prstDash val="solid"/>
            <a:tailEnd type="arrow"/>
          </a:ln>
          <a:effectLst/>
        </p:spPr>
      </p:cxnSp>
      <p:cxnSp>
        <p:nvCxnSpPr>
          <p:cNvPr id="189" name="Straight Arrow Connector 188"/>
          <p:cNvCxnSpPr>
            <a:cxnSpLocks/>
          </p:cNvCxnSpPr>
          <p:nvPr/>
        </p:nvCxnSpPr>
        <p:spPr>
          <a:xfrm>
            <a:off x="4874393" y="6746558"/>
            <a:ext cx="399474" cy="100679"/>
          </a:xfrm>
          <a:prstGeom prst="straightConnector1">
            <a:avLst/>
          </a:prstGeom>
          <a:noFill/>
          <a:ln w="28575" cap="flat" cmpd="sng" algn="ctr">
            <a:solidFill>
              <a:srgbClr val="00B050"/>
            </a:solidFill>
            <a:prstDash val="solid"/>
            <a:tailEnd type="arrow"/>
          </a:ln>
          <a:effectLst/>
        </p:spPr>
      </p:cxnSp>
      <p:sp>
        <p:nvSpPr>
          <p:cNvPr id="202" name="TextBox 201"/>
          <p:cNvSpPr txBox="1"/>
          <p:nvPr/>
        </p:nvSpPr>
        <p:spPr>
          <a:xfrm>
            <a:off x="1341903" y="7866523"/>
            <a:ext cx="8999525" cy="7571303"/>
          </a:xfrm>
          <a:prstGeom prst="rect">
            <a:avLst/>
          </a:prstGeom>
          <a:noFill/>
        </p:spPr>
        <p:txBody>
          <a:bodyPr wrap="square">
            <a:spAutoFit/>
          </a:bodyPr>
          <a:lstStyle/>
          <a:p>
            <a:pPr>
              <a:defRPr/>
            </a:pPr>
            <a:r>
              <a:rPr lang="en-GB" b="1" dirty="0"/>
              <a:t>		        </a:t>
            </a:r>
            <a:r>
              <a:rPr lang="en-GB" b="1" u="sng" dirty="0"/>
              <a:t>High Level Process Description</a:t>
            </a:r>
          </a:p>
          <a:p>
            <a:pPr>
              <a:defRPr/>
            </a:pPr>
            <a:endParaRPr lang="en-GB" b="1" u="sng" dirty="0"/>
          </a:p>
          <a:p>
            <a:pPr>
              <a:defRPr/>
            </a:pPr>
            <a:r>
              <a:rPr lang="en-GB" b="1" u="sng" dirty="0"/>
              <a:t>BAU </a:t>
            </a:r>
            <a:r>
              <a:rPr lang="en-GB" b="1" u="sng" dirty="0">
                <a:solidFill>
                  <a:srgbClr val="FF0000"/>
                </a:solidFill>
              </a:rPr>
              <a:t>(Domestic) </a:t>
            </a:r>
            <a:r>
              <a:rPr lang="en-GB" b="1" u="sng" dirty="0"/>
              <a:t>process</a:t>
            </a:r>
          </a:p>
          <a:p>
            <a:pPr marL="285693" indent="-285693">
              <a:buFontTx/>
              <a:buAutoNum type="romanLcParenR"/>
              <a:defRPr/>
            </a:pPr>
            <a:r>
              <a:rPr lang="en-GB" dirty="0"/>
              <a:t>GSP obtains signed contract from  EU (</a:t>
            </a:r>
            <a:r>
              <a:rPr lang="en-GB" dirty="0" err="1"/>
              <a:t>inc.</a:t>
            </a:r>
            <a:r>
              <a:rPr lang="en-GB" dirty="0"/>
              <a:t> location/billing address post code) </a:t>
            </a:r>
            <a:r>
              <a:rPr lang="en-GB" b="1" dirty="0">
                <a:solidFill>
                  <a:srgbClr val="FF0000"/>
                </a:solidFill>
              </a:rPr>
              <a:t>(note 1)</a:t>
            </a:r>
          </a:p>
          <a:p>
            <a:pPr marL="285693" indent="-285693">
              <a:buFontTx/>
              <a:buAutoNum type="romanLcParenR"/>
              <a:defRPr/>
            </a:pPr>
            <a:r>
              <a:rPr lang="en-GB" dirty="0"/>
              <a:t>GSP submits PO to GNCP </a:t>
            </a:r>
            <a:r>
              <a:rPr lang="en-GB" b="1" dirty="0">
                <a:solidFill>
                  <a:srgbClr val="FF0000"/>
                </a:solidFill>
              </a:rPr>
              <a:t>(note 2)</a:t>
            </a:r>
          </a:p>
          <a:p>
            <a:pPr marL="285693" indent="-285693">
              <a:buFontTx/>
              <a:buAutoNum type="romanLcParenR"/>
              <a:defRPr/>
            </a:pPr>
            <a:r>
              <a:rPr lang="en-GB" dirty="0"/>
              <a:t>GNCP sends NPOR to LNCP </a:t>
            </a:r>
            <a:r>
              <a:rPr lang="en-GB" b="1" dirty="0">
                <a:solidFill>
                  <a:srgbClr val="FF0000"/>
                </a:solidFill>
              </a:rPr>
              <a:t>(note 3)</a:t>
            </a:r>
          </a:p>
          <a:p>
            <a:pPr marL="285693" indent="-285693">
              <a:buFontTx/>
              <a:buAutoNum type="romanLcParenR"/>
              <a:defRPr/>
            </a:pPr>
            <a:r>
              <a:rPr lang="en-GB" dirty="0"/>
              <a:t>LNCP validates NPOR content and sends NPOR accept/reject back to GNCP based on documented validation criteria in line with SLA (24hrs for SL.)</a:t>
            </a:r>
          </a:p>
          <a:p>
            <a:pPr marL="285693" indent="-285693">
              <a:buFontTx/>
              <a:buAutoNum type="romanLcParenR"/>
              <a:defRPr/>
            </a:pPr>
            <a:r>
              <a:rPr lang="en-GB" dirty="0"/>
              <a:t>At same time, LNCP notifies LSP so LSP can notify the End User. (i.e. STSYG – Sorry to see you go) - EU may wish to cancel due to slamming/miss-selling.</a:t>
            </a:r>
          </a:p>
          <a:p>
            <a:pPr marL="285693" indent="-285693">
              <a:buFontTx/>
              <a:buAutoNum type="romanLcParenR"/>
              <a:defRPr/>
            </a:pPr>
            <a:r>
              <a:rPr lang="en-GB" dirty="0"/>
              <a:t>LNCP may not delay the NPOR (beyond 24hr SLA) awaiting LSP agreement although the End User can still request a cancellation at any point prior to the agreed Port activation date subject to the following condition: -</a:t>
            </a:r>
          </a:p>
          <a:p>
            <a:pPr marL="285693" indent="-285693">
              <a:buFontTx/>
              <a:buAutoNum type="romanLcParenR"/>
              <a:defRPr/>
            </a:pPr>
            <a:r>
              <a:rPr lang="en-GB" dirty="0"/>
              <a:t>Cancel Other orders may be submitted by the LNCP up to 16:00 on the final working day prior to the requested day of porting</a:t>
            </a:r>
          </a:p>
          <a:p>
            <a:r>
              <a:rPr lang="en-GB" u="sng" dirty="0"/>
              <a:t>N.B.</a:t>
            </a:r>
          </a:p>
          <a:p>
            <a:r>
              <a:rPr lang="en-GB" b="1" u="sng" dirty="0">
                <a:solidFill>
                  <a:srgbClr val="FF0000"/>
                </a:solidFill>
              </a:rPr>
              <a:t>Note 1</a:t>
            </a:r>
            <a:r>
              <a:rPr lang="en-GB" b="1" u="sng" dirty="0"/>
              <a:t> </a:t>
            </a:r>
            <a:r>
              <a:rPr lang="en-GB" dirty="0"/>
              <a:t>– Port order would normally be part of a wider contract for service provision/migration/home move</a:t>
            </a:r>
          </a:p>
          <a:p>
            <a:r>
              <a:rPr lang="en-GB" b="1" u="sng" dirty="0">
                <a:solidFill>
                  <a:srgbClr val="FF0000"/>
                </a:solidFill>
              </a:rPr>
              <a:t>Note 2 </a:t>
            </a:r>
            <a:r>
              <a:rPr lang="en-GB" dirty="0"/>
              <a:t>– GSP &amp; GNCP will typically be the same CP (i.e. Retailer &amp; N/W CP).</a:t>
            </a:r>
          </a:p>
          <a:p>
            <a:r>
              <a:rPr lang="en-GB" dirty="0"/>
              <a:t>Port order transactions between mass market CPs are automated. (EDI method)</a:t>
            </a:r>
          </a:p>
          <a:p>
            <a:r>
              <a:rPr lang="en-GB" b="1" u="sng" dirty="0">
                <a:solidFill>
                  <a:srgbClr val="FF0000"/>
                </a:solidFill>
              </a:rPr>
              <a:t>Note 3 </a:t>
            </a:r>
            <a:r>
              <a:rPr lang="en-GB" dirty="0"/>
              <a:t>– If GNCP cannot identify the LNCP, then they should send NPOR to RH who must accept NPOR or otherwise advise Host CP ID. </a:t>
            </a:r>
          </a:p>
          <a:p>
            <a:r>
              <a:rPr lang="en-GB" dirty="0"/>
              <a:t>GNCP should then send NPOR to Host CP, who must accept NPOR or otherwise advise LNCP ID. </a:t>
            </a:r>
          </a:p>
          <a:p>
            <a:endParaRPr lang="en-GB" dirty="0"/>
          </a:p>
          <a:p>
            <a:pPr>
              <a:defRPr/>
            </a:pPr>
            <a:endParaRPr lang="en-GB" dirty="0"/>
          </a:p>
          <a:p>
            <a:pPr>
              <a:defRPr/>
            </a:pPr>
            <a:endParaRPr lang="en-GB" dirty="0"/>
          </a:p>
        </p:txBody>
      </p:sp>
      <p:cxnSp>
        <p:nvCxnSpPr>
          <p:cNvPr id="204" name="Straight Arrow Connector 203"/>
          <p:cNvCxnSpPr/>
          <p:nvPr/>
        </p:nvCxnSpPr>
        <p:spPr>
          <a:xfrm flipH="1">
            <a:off x="3889536" y="8602224"/>
            <a:ext cx="1230692" cy="0"/>
          </a:xfrm>
          <a:prstGeom prst="straightConnector1">
            <a:avLst/>
          </a:prstGeom>
          <a:ln w="28575">
            <a:solidFill>
              <a:srgbClr val="00B05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47" name="Rounded Rectangle 4">
            <a:extLst>
              <a:ext uri="{FF2B5EF4-FFF2-40B4-BE49-F238E27FC236}">
                <a16:creationId xmlns:a16="http://schemas.microsoft.com/office/drawing/2014/main" id="{80FDC90F-6EFE-40DD-BA79-81E486F47BB5}"/>
              </a:ext>
            </a:extLst>
          </p:cNvPr>
          <p:cNvSpPr/>
          <p:nvPr/>
        </p:nvSpPr>
        <p:spPr bwMode="auto">
          <a:xfrm>
            <a:off x="6765703" y="5680490"/>
            <a:ext cx="1176926" cy="282972"/>
          </a:xfrm>
          <a:prstGeom prst="roundRect">
            <a:avLst/>
          </a:prstGeom>
          <a:solidFill>
            <a:schemeClr val="bg1"/>
          </a:solidFill>
          <a:ln w="19050" cap="flat" cmpd="sng" algn="ctr">
            <a:solidFill>
              <a:srgbClr val="C90044"/>
            </a:solidFill>
            <a:prstDash val="solid"/>
            <a:round/>
            <a:headEnd type="none" w="med" len="med"/>
            <a:tailEnd type="triangle" w="lg" len="med"/>
          </a:ln>
          <a:effectLst/>
        </p:spPr>
        <p:txBody>
          <a:bodyPr vert="horz" wrap="square" lIns="35994" tIns="35994" rIns="35994" bIns="35994" numCol="1" rtlCol="0" anchor="t" anchorCtr="0" compatLnSpc="1">
            <a:prstTxWarp prst="textNoShape">
              <a:avLst/>
            </a:prstTxWarp>
            <a:spAutoFit/>
          </a:bodyPr>
          <a:lstStyle/>
          <a:p>
            <a:pPr defTabSz="914217" fontAlgn="base">
              <a:spcBef>
                <a:spcPct val="0"/>
              </a:spcBef>
              <a:spcAft>
                <a:spcPct val="0"/>
              </a:spcAft>
            </a:pPr>
            <a:endParaRPr lang="en-GB" sz="1400">
              <a:latin typeface="Arial" charset="0"/>
              <a:cs typeface="Arial" charset="0"/>
            </a:endParaRPr>
          </a:p>
        </p:txBody>
      </p:sp>
      <p:sp>
        <p:nvSpPr>
          <p:cNvPr id="48" name="TextBox 10">
            <a:extLst>
              <a:ext uri="{FF2B5EF4-FFF2-40B4-BE49-F238E27FC236}">
                <a16:creationId xmlns:a16="http://schemas.microsoft.com/office/drawing/2014/main" id="{5775BCE2-280A-4635-AA62-781BCE2C8301}"/>
              </a:ext>
            </a:extLst>
          </p:cNvPr>
          <p:cNvSpPr txBox="1">
            <a:spLocks noChangeArrowheads="1"/>
          </p:cNvSpPr>
          <p:nvPr/>
        </p:nvSpPr>
        <p:spPr bwMode="auto">
          <a:xfrm>
            <a:off x="6748637" y="5612249"/>
            <a:ext cx="1176925" cy="369332"/>
          </a:xfrm>
          <a:prstGeom prst="rect">
            <a:avLst/>
          </a:prstGeom>
          <a:noFill/>
          <a:ln w="9525">
            <a:noFill/>
            <a:miter lim="800000"/>
            <a:headEnd/>
            <a:tailEnd/>
          </a:ln>
        </p:spPr>
        <p:txBody>
          <a:bodyPr wrap="none">
            <a:spAutoFit/>
          </a:bodyPr>
          <a:lstStyle/>
          <a:p>
            <a:pPr defTabSz="914217">
              <a:defRPr/>
            </a:pPr>
            <a:r>
              <a:rPr lang="en-GB" u="sng" kern="0" dirty="0">
                <a:solidFill>
                  <a:prstClr val="black"/>
                </a:solidFill>
                <a:latin typeface="Calibri" pitchFamily="34" charset="0"/>
              </a:rPr>
              <a:t>Gaining SP</a:t>
            </a:r>
            <a:endParaRPr lang="en-US" u="sng" kern="0" dirty="0">
              <a:solidFill>
                <a:prstClr val="black"/>
              </a:solidFill>
              <a:latin typeface="Calibri" pitchFamily="34" charset="0"/>
            </a:endParaRPr>
          </a:p>
        </p:txBody>
      </p:sp>
      <p:cxnSp>
        <p:nvCxnSpPr>
          <p:cNvPr id="52" name="Straight Arrow Connector 51">
            <a:extLst>
              <a:ext uri="{FF2B5EF4-FFF2-40B4-BE49-F238E27FC236}">
                <a16:creationId xmlns:a16="http://schemas.microsoft.com/office/drawing/2014/main" id="{7510D092-DAFC-4E60-9992-F2FF95D90644}"/>
              </a:ext>
            </a:extLst>
          </p:cNvPr>
          <p:cNvCxnSpPr>
            <a:cxnSpLocks/>
          </p:cNvCxnSpPr>
          <p:nvPr/>
        </p:nvCxnSpPr>
        <p:spPr>
          <a:xfrm flipV="1">
            <a:off x="7315966" y="4368894"/>
            <a:ext cx="0" cy="268841"/>
          </a:xfrm>
          <a:prstGeom prst="straightConnector1">
            <a:avLst/>
          </a:prstGeom>
          <a:noFill/>
          <a:ln w="28575" cap="flat" cmpd="sng" algn="ctr">
            <a:solidFill>
              <a:srgbClr val="00B050"/>
            </a:solidFill>
            <a:prstDash val="solid"/>
            <a:tailEnd type="arrow"/>
          </a:ln>
          <a:effectLst/>
        </p:spPr>
      </p:cxnSp>
      <p:sp>
        <p:nvSpPr>
          <p:cNvPr id="56" name="Rounded Rectangle 4">
            <a:extLst>
              <a:ext uri="{FF2B5EF4-FFF2-40B4-BE49-F238E27FC236}">
                <a16:creationId xmlns:a16="http://schemas.microsoft.com/office/drawing/2014/main" id="{549C880A-775F-4DA6-9089-71CF193EED68}"/>
              </a:ext>
            </a:extLst>
          </p:cNvPr>
          <p:cNvSpPr/>
          <p:nvPr/>
        </p:nvSpPr>
        <p:spPr bwMode="auto">
          <a:xfrm>
            <a:off x="3049092" y="5662858"/>
            <a:ext cx="1176926" cy="282972"/>
          </a:xfrm>
          <a:prstGeom prst="roundRect">
            <a:avLst/>
          </a:prstGeom>
          <a:solidFill>
            <a:schemeClr val="bg1"/>
          </a:solidFill>
          <a:ln w="19050" cap="flat" cmpd="sng" algn="ctr">
            <a:solidFill>
              <a:srgbClr val="C90044"/>
            </a:solidFill>
            <a:prstDash val="solid"/>
            <a:round/>
            <a:headEnd type="none" w="med" len="med"/>
            <a:tailEnd type="triangle" w="lg" len="med"/>
          </a:ln>
          <a:effectLst/>
        </p:spPr>
        <p:txBody>
          <a:bodyPr vert="horz" wrap="square" lIns="35994" tIns="35994" rIns="35994" bIns="35994" numCol="1" rtlCol="0" anchor="t" anchorCtr="0" compatLnSpc="1">
            <a:prstTxWarp prst="textNoShape">
              <a:avLst/>
            </a:prstTxWarp>
            <a:spAutoFit/>
          </a:bodyPr>
          <a:lstStyle/>
          <a:p>
            <a:pPr defTabSz="914217" fontAlgn="base">
              <a:spcBef>
                <a:spcPct val="0"/>
              </a:spcBef>
              <a:spcAft>
                <a:spcPct val="0"/>
              </a:spcAft>
            </a:pPr>
            <a:endParaRPr lang="en-GB" sz="1400">
              <a:latin typeface="Arial" charset="0"/>
              <a:cs typeface="Arial" charset="0"/>
            </a:endParaRPr>
          </a:p>
        </p:txBody>
      </p:sp>
      <p:sp>
        <p:nvSpPr>
          <p:cNvPr id="57" name="TextBox 10">
            <a:extLst>
              <a:ext uri="{FF2B5EF4-FFF2-40B4-BE49-F238E27FC236}">
                <a16:creationId xmlns:a16="http://schemas.microsoft.com/office/drawing/2014/main" id="{6E4965D6-B9F8-4DB5-8559-EDA74B3592E4}"/>
              </a:ext>
            </a:extLst>
          </p:cNvPr>
          <p:cNvSpPr txBox="1">
            <a:spLocks noChangeArrowheads="1"/>
          </p:cNvSpPr>
          <p:nvPr/>
        </p:nvSpPr>
        <p:spPr bwMode="auto">
          <a:xfrm>
            <a:off x="3042903" y="5617779"/>
            <a:ext cx="1055097" cy="369332"/>
          </a:xfrm>
          <a:prstGeom prst="rect">
            <a:avLst/>
          </a:prstGeom>
          <a:noFill/>
          <a:ln w="9525">
            <a:noFill/>
            <a:miter lim="800000"/>
            <a:headEnd/>
            <a:tailEnd/>
          </a:ln>
        </p:spPr>
        <p:txBody>
          <a:bodyPr wrap="none">
            <a:spAutoFit/>
          </a:bodyPr>
          <a:lstStyle/>
          <a:p>
            <a:pPr defTabSz="914217">
              <a:defRPr/>
            </a:pPr>
            <a:r>
              <a:rPr lang="en-GB" u="sng" kern="0" dirty="0">
                <a:solidFill>
                  <a:prstClr val="black"/>
                </a:solidFill>
                <a:latin typeface="Calibri" pitchFamily="34" charset="0"/>
              </a:rPr>
              <a:t>Losing SP</a:t>
            </a:r>
            <a:endParaRPr lang="en-US" u="sng" kern="0" dirty="0">
              <a:solidFill>
                <a:prstClr val="black"/>
              </a:solidFill>
              <a:latin typeface="Calibri" pitchFamily="34" charset="0"/>
            </a:endParaRPr>
          </a:p>
        </p:txBody>
      </p:sp>
      <p:sp>
        <p:nvSpPr>
          <p:cNvPr id="63" name="TextBox 13">
            <a:extLst>
              <a:ext uri="{FF2B5EF4-FFF2-40B4-BE49-F238E27FC236}">
                <a16:creationId xmlns:a16="http://schemas.microsoft.com/office/drawing/2014/main" id="{B248F25C-31B9-4F0A-B1B0-BCA985169C4E}"/>
              </a:ext>
            </a:extLst>
          </p:cNvPr>
          <p:cNvSpPr txBox="1">
            <a:spLocks noChangeArrowheads="1"/>
          </p:cNvSpPr>
          <p:nvPr/>
        </p:nvSpPr>
        <p:spPr bwMode="auto">
          <a:xfrm>
            <a:off x="3108916" y="3354102"/>
            <a:ext cx="909864" cy="369332"/>
          </a:xfrm>
          <a:prstGeom prst="rect">
            <a:avLst/>
          </a:prstGeom>
          <a:noFill/>
          <a:ln w="9525">
            <a:noFill/>
            <a:miter lim="800000"/>
            <a:headEnd/>
            <a:tailEnd/>
          </a:ln>
        </p:spPr>
        <p:txBody>
          <a:bodyPr wrap="none">
            <a:spAutoFit/>
          </a:bodyPr>
          <a:lstStyle/>
          <a:p>
            <a:pPr algn="ctr"/>
            <a:r>
              <a:rPr lang="en-GB" u="sng" dirty="0">
                <a:latin typeface="Calibri" pitchFamily="34" charset="0"/>
              </a:rPr>
              <a:t>Host CP</a:t>
            </a:r>
          </a:p>
        </p:txBody>
      </p:sp>
      <p:sp>
        <p:nvSpPr>
          <p:cNvPr id="64" name="TextBox 13">
            <a:extLst>
              <a:ext uri="{FF2B5EF4-FFF2-40B4-BE49-F238E27FC236}">
                <a16:creationId xmlns:a16="http://schemas.microsoft.com/office/drawing/2014/main" id="{A3AFF5A7-F34A-44E7-8BAA-F2EE1C2800AA}"/>
              </a:ext>
            </a:extLst>
          </p:cNvPr>
          <p:cNvSpPr txBox="1">
            <a:spLocks noChangeArrowheads="1"/>
          </p:cNvSpPr>
          <p:nvPr/>
        </p:nvSpPr>
        <p:spPr bwMode="auto">
          <a:xfrm>
            <a:off x="3204666" y="2734280"/>
            <a:ext cx="748923" cy="369332"/>
          </a:xfrm>
          <a:prstGeom prst="rect">
            <a:avLst/>
          </a:prstGeom>
          <a:noFill/>
          <a:ln w="9525">
            <a:noFill/>
            <a:miter lim="800000"/>
            <a:headEnd/>
            <a:tailEnd/>
          </a:ln>
        </p:spPr>
        <p:txBody>
          <a:bodyPr wrap="none">
            <a:spAutoFit/>
          </a:bodyPr>
          <a:lstStyle/>
          <a:p>
            <a:pPr algn="ctr"/>
            <a:r>
              <a:rPr lang="en-GB" u="sng" dirty="0">
                <a:latin typeface="Calibri" pitchFamily="34" charset="0"/>
              </a:rPr>
              <a:t>RH CP</a:t>
            </a:r>
          </a:p>
        </p:txBody>
      </p:sp>
      <p:sp>
        <p:nvSpPr>
          <p:cNvPr id="65" name="Oval 64">
            <a:extLst>
              <a:ext uri="{FF2B5EF4-FFF2-40B4-BE49-F238E27FC236}">
                <a16:creationId xmlns:a16="http://schemas.microsoft.com/office/drawing/2014/main" id="{9731E221-6C13-4B20-A1A7-41161A183D1D}"/>
              </a:ext>
            </a:extLst>
          </p:cNvPr>
          <p:cNvSpPr/>
          <p:nvPr/>
        </p:nvSpPr>
        <p:spPr>
          <a:xfrm>
            <a:off x="3045884" y="2630387"/>
            <a:ext cx="994976" cy="1814283"/>
          </a:xfrm>
          <a:prstGeom prst="ellipse">
            <a:avLst/>
          </a:prstGeom>
          <a:noFill/>
          <a:ln w="28575">
            <a:solidFill>
              <a:srgbClr val="00B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TextBox 85">
            <a:extLst>
              <a:ext uri="{FF2B5EF4-FFF2-40B4-BE49-F238E27FC236}">
                <a16:creationId xmlns:a16="http://schemas.microsoft.com/office/drawing/2014/main" id="{B1E1B81B-6D7E-49C1-BC3F-0122E31AD056}"/>
              </a:ext>
            </a:extLst>
          </p:cNvPr>
          <p:cNvSpPr txBox="1">
            <a:spLocks noChangeArrowheads="1"/>
          </p:cNvSpPr>
          <p:nvPr/>
        </p:nvSpPr>
        <p:spPr bwMode="auto">
          <a:xfrm>
            <a:off x="4959070" y="3253001"/>
            <a:ext cx="974947" cy="523220"/>
          </a:xfrm>
          <a:prstGeom prst="rect">
            <a:avLst/>
          </a:prstGeom>
          <a:noFill/>
          <a:ln w="9525">
            <a:noFill/>
            <a:miter lim="800000"/>
            <a:headEnd/>
            <a:tailEnd/>
          </a:ln>
        </p:spPr>
        <p:txBody>
          <a:bodyPr wrap="none">
            <a:spAutoFit/>
          </a:bodyPr>
          <a:lstStyle/>
          <a:p>
            <a:pPr algn="ctr" defTabSz="914217">
              <a:defRPr/>
            </a:pPr>
            <a:r>
              <a:rPr lang="en-GB" sz="1400" kern="0" dirty="0">
                <a:solidFill>
                  <a:prstClr val="black"/>
                </a:solidFill>
              </a:rPr>
              <a:t>NPOR</a:t>
            </a:r>
          </a:p>
          <a:p>
            <a:pPr algn="ctr" defTabSz="914217">
              <a:buFont typeface="Arial" charset="0"/>
              <a:buChar char="•"/>
              <a:defRPr/>
            </a:pPr>
            <a:r>
              <a:rPr lang="en-GB" sz="1400" kern="0" dirty="0">
                <a:solidFill>
                  <a:prstClr val="black"/>
                </a:solidFill>
              </a:rPr>
              <a:t>acc/reject</a:t>
            </a:r>
          </a:p>
        </p:txBody>
      </p:sp>
      <p:sp>
        <p:nvSpPr>
          <p:cNvPr id="67" name="Rectangle 66">
            <a:extLst>
              <a:ext uri="{FF2B5EF4-FFF2-40B4-BE49-F238E27FC236}">
                <a16:creationId xmlns:a16="http://schemas.microsoft.com/office/drawing/2014/main" id="{00918193-D844-482E-9591-903BC40F2BDB}"/>
              </a:ext>
            </a:extLst>
          </p:cNvPr>
          <p:cNvSpPr/>
          <p:nvPr/>
        </p:nvSpPr>
        <p:spPr>
          <a:xfrm>
            <a:off x="5061221" y="3274189"/>
            <a:ext cx="806962" cy="526680"/>
          </a:xfrm>
          <a:prstGeom prst="rect">
            <a:avLst/>
          </a:prstGeom>
          <a:noFill/>
          <a:ln w="3175" cap="flat" cmpd="sng" algn="ctr">
            <a:solidFill>
              <a:srgbClr val="4F81BD">
                <a:shade val="50000"/>
              </a:srgbClr>
            </a:solidFill>
            <a:prstDash val="solid"/>
          </a:ln>
          <a:effectLst/>
        </p:spPr>
        <p:txBody>
          <a:bodyPr anchor="ctr"/>
          <a:lstStyle/>
          <a:p>
            <a:pPr algn="ctr" defTabSz="914217">
              <a:defRPr/>
            </a:pPr>
            <a:endParaRPr lang="en-GB" sz="1400" kern="0">
              <a:solidFill>
                <a:prstClr val="white"/>
              </a:solidFill>
              <a:latin typeface="Calibri"/>
            </a:endParaRPr>
          </a:p>
        </p:txBody>
      </p:sp>
      <p:sp>
        <p:nvSpPr>
          <p:cNvPr id="68" name="TextBox 85">
            <a:extLst>
              <a:ext uri="{FF2B5EF4-FFF2-40B4-BE49-F238E27FC236}">
                <a16:creationId xmlns:a16="http://schemas.microsoft.com/office/drawing/2014/main" id="{52EA84D5-F8B1-42D0-91A0-EC04E02CE869}"/>
              </a:ext>
            </a:extLst>
          </p:cNvPr>
          <p:cNvSpPr txBox="1">
            <a:spLocks noChangeArrowheads="1"/>
          </p:cNvSpPr>
          <p:nvPr/>
        </p:nvSpPr>
        <p:spPr bwMode="auto">
          <a:xfrm>
            <a:off x="4941168" y="2683945"/>
            <a:ext cx="974947" cy="523220"/>
          </a:xfrm>
          <a:prstGeom prst="rect">
            <a:avLst/>
          </a:prstGeom>
          <a:noFill/>
          <a:ln w="9525">
            <a:noFill/>
            <a:miter lim="800000"/>
            <a:headEnd/>
            <a:tailEnd/>
          </a:ln>
        </p:spPr>
        <p:txBody>
          <a:bodyPr wrap="none">
            <a:spAutoFit/>
          </a:bodyPr>
          <a:lstStyle/>
          <a:p>
            <a:pPr algn="ctr" defTabSz="914217">
              <a:defRPr/>
            </a:pPr>
            <a:r>
              <a:rPr lang="en-GB" sz="1400" kern="0" dirty="0">
                <a:solidFill>
                  <a:prstClr val="black"/>
                </a:solidFill>
              </a:rPr>
              <a:t>NPOR</a:t>
            </a:r>
          </a:p>
          <a:p>
            <a:pPr algn="ctr" defTabSz="914217">
              <a:buFont typeface="Arial" charset="0"/>
              <a:buChar char="•"/>
              <a:defRPr/>
            </a:pPr>
            <a:r>
              <a:rPr lang="en-GB" sz="1400" kern="0" dirty="0">
                <a:solidFill>
                  <a:prstClr val="black"/>
                </a:solidFill>
              </a:rPr>
              <a:t>acc/reject</a:t>
            </a:r>
          </a:p>
        </p:txBody>
      </p:sp>
      <p:sp>
        <p:nvSpPr>
          <p:cNvPr id="70" name="Rectangle 69">
            <a:extLst>
              <a:ext uri="{FF2B5EF4-FFF2-40B4-BE49-F238E27FC236}">
                <a16:creationId xmlns:a16="http://schemas.microsoft.com/office/drawing/2014/main" id="{1CCA0A8B-7AD5-4517-81E0-2D6F10DB45D9}"/>
              </a:ext>
            </a:extLst>
          </p:cNvPr>
          <p:cNvSpPr/>
          <p:nvPr/>
        </p:nvSpPr>
        <p:spPr>
          <a:xfrm>
            <a:off x="5043319" y="2705133"/>
            <a:ext cx="806962" cy="526680"/>
          </a:xfrm>
          <a:prstGeom prst="rect">
            <a:avLst/>
          </a:prstGeom>
          <a:noFill/>
          <a:ln w="3175" cap="flat" cmpd="sng" algn="ctr">
            <a:solidFill>
              <a:srgbClr val="4F81BD">
                <a:shade val="50000"/>
              </a:srgbClr>
            </a:solidFill>
            <a:prstDash val="solid"/>
          </a:ln>
          <a:effectLst/>
        </p:spPr>
        <p:txBody>
          <a:bodyPr anchor="ctr"/>
          <a:lstStyle/>
          <a:p>
            <a:pPr algn="ctr" defTabSz="914217">
              <a:defRPr/>
            </a:pPr>
            <a:endParaRPr lang="en-GB" sz="1400" kern="0">
              <a:solidFill>
                <a:prstClr val="white"/>
              </a:solidFill>
              <a:latin typeface="Calibri"/>
            </a:endParaRPr>
          </a:p>
        </p:txBody>
      </p:sp>
      <p:cxnSp>
        <p:nvCxnSpPr>
          <p:cNvPr id="71" name="Straight Arrow Connector 70">
            <a:extLst>
              <a:ext uri="{FF2B5EF4-FFF2-40B4-BE49-F238E27FC236}">
                <a16:creationId xmlns:a16="http://schemas.microsoft.com/office/drawing/2014/main" id="{64A71519-96B4-44EC-B300-E3923BB3EA5A}"/>
              </a:ext>
            </a:extLst>
          </p:cNvPr>
          <p:cNvCxnSpPr>
            <a:cxnSpLocks/>
          </p:cNvCxnSpPr>
          <p:nvPr/>
        </p:nvCxnSpPr>
        <p:spPr>
          <a:xfrm flipH="1" flipV="1">
            <a:off x="6079311" y="3550002"/>
            <a:ext cx="838735" cy="282816"/>
          </a:xfrm>
          <a:prstGeom prst="straightConnector1">
            <a:avLst/>
          </a:prstGeom>
          <a:noFill/>
          <a:ln w="28575" cap="flat" cmpd="sng" algn="ctr">
            <a:solidFill>
              <a:srgbClr val="00B050"/>
            </a:solidFill>
            <a:prstDash val="solid"/>
            <a:headEnd type="arrow" w="med" len="med"/>
            <a:tailEnd type="arrow" w="med" len="med"/>
          </a:ln>
          <a:effectLst/>
        </p:spPr>
      </p:cxnSp>
      <p:cxnSp>
        <p:nvCxnSpPr>
          <p:cNvPr id="72" name="Straight Arrow Connector 71">
            <a:extLst>
              <a:ext uri="{FF2B5EF4-FFF2-40B4-BE49-F238E27FC236}">
                <a16:creationId xmlns:a16="http://schemas.microsoft.com/office/drawing/2014/main" id="{18606840-74EA-49B4-9CBE-52318F7F52DC}"/>
              </a:ext>
            </a:extLst>
          </p:cNvPr>
          <p:cNvCxnSpPr>
            <a:cxnSpLocks/>
          </p:cNvCxnSpPr>
          <p:nvPr/>
        </p:nvCxnSpPr>
        <p:spPr>
          <a:xfrm flipH="1" flipV="1">
            <a:off x="6079312" y="3038372"/>
            <a:ext cx="897743" cy="632189"/>
          </a:xfrm>
          <a:prstGeom prst="straightConnector1">
            <a:avLst/>
          </a:prstGeom>
          <a:noFill/>
          <a:ln w="28575" cap="flat" cmpd="sng" algn="ctr">
            <a:solidFill>
              <a:srgbClr val="00B050"/>
            </a:solidFill>
            <a:prstDash val="solid"/>
            <a:headEnd type="arrow" w="med" len="med"/>
            <a:tailEnd type="arrow" w="med" len="med"/>
          </a:ln>
          <a:effectLst/>
        </p:spPr>
      </p:cxnSp>
      <p:cxnSp>
        <p:nvCxnSpPr>
          <p:cNvPr id="73" name="Straight Arrow Connector 72">
            <a:extLst>
              <a:ext uri="{FF2B5EF4-FFF2-40B4-BE49-F238E27FC236}">
                <a16:creationId xmlns:a16="http://schemas.microsoft.com/office/drawing/2014/main" id="{DFB156A1-321F-4297-863C-7880416F5460}"/>
              </a:ext>
            </a:extLst>
          </p:cNvPr>
          <p:cNvCxnSpPr/>
          <p:nvPr/>
        </p:nvCxnSpPr>
        <p:spPr>
          <a:xfrm flipH="1">
            <a:off x="4138235" y="3550000"/>
            <a:ext cx="838737" cy="0"/>
          </a:xfrm>
          <a:prstGeom prst="straightConnector1">
            <a:avLst/>
          </a:prstGeom>
          <a:noFill/>
          <a:ln w="28575" cap="flat" cmpd="sng" algn="ctr">
            <a:solidFill>
              <a:srgbClr val="00B050"/>
            </a:solidFill>
            <a:prstDash val="solid"/>
            <a:headEnd type="arrow" w="med" len="med"/>
            <a:tailEnd type="arrow" w="med" len="med"/>
          </a:ln>
          <a:effectLst/>
        </p:spPr>
      </p:cxnSp>
      <p:cxnSp>
        <p:nvCxnSpPr>
          <p:cNvPr id="74" name="Straight Arrow Connector 73">
            <a:extLst>
              <a:ext uri="{FF2B5EF4-FFF2-40B4-BE49-F238E27FC236}">
                <a16:creationId xmlns:a16="http://schemas.microsoft.com/office/drawing/2014/main" id="{EB623DE6-FDBA-45B6-B0B4-42C67677B427}"/>
              </a:ext>
            </a:extLst>
          </p:cNvPr>
          <p:cNvCxnSpPr/>
          <p:nvPr/>
        </p:nvCxnSpPr>
        <p:spPr>
          <a:xfrm flipH="1">
            <a:off x="4148339" y="3033085"/>
            <a:ext cx="838737" cy="0"/>
          </a:xfrm>
          <a:prstGeom prst="straightConnector1">
            <a:avLst/>
          </a:prstGeom>
          <a:noFill/>
          <a:ln w="28575" cap="flat" cmpd="sng" algn="ctr">
            <a:solidFill>
              <a:srgbClr val="00B050"/>
            </a:solidFill>
            <a:prstDash val="solid"/>
            <a:headEnd type="arrow" w="med" len="med"/>
            <a:tailEnd type="arrow" w="med" len="med"/>
          </a:ln>
          <a:effectLst/>
        </p:spPr>
      </p:cxnSp>
      <p:grpSp>
        <p:nvGrpSpPr>
          <p:cNvPr id="19" name="Group 18">
            <a:extLst>
              <a:ext uri="{FF2B5EF4-FFF2-40B4-BE49-F238E27FC236}">
                <a16:creationId xmlns:a16="http://schemas.microsoft.com/office/drawing/2014/main" id="{CC0C0F34-BCFE-4298-9825-7E0494478D18}"/>
              </a:ext>
            </a:extLst>
          </p:cNvPr>
          <p:cNvGrpSpPr/>
          <p:nvPr/>
        </p:nvGrpSpPr>
        <p:grpSpPr>
          <a:xfrm>
            <a:off x="7079727" y="4746595"/>
            <a:ext cx="396262" cy="307802"/>
            <a:chOff x="8311609" y="4398795"/>
            <a:chExt cx="396262" cy="307802"/>
          </a:xfrm>
        </p:grpSpPr>
        <p:sp>
          <p:nvSpPr>
            <p:cNvPr id="80" name="TextBox 73">
              <a:extLst>
                <a:ext uri="{FF2B5EF4-FFF2-40B4-BE49-F238E27FC236}">
                  <a16:creationId xmlns:a16="http://schemas.microsoft.com/office/drawing/2014/main" id="{C43DA285-CCF2-4303-9DC7-B3797CF979C9}"/>
                </a:ext>
              </a:extLst>
            </p:cNvPr>
            <p:cNvSpPr txBox="1">
              <a:spLocks noChangeArrowheads="1"/>
            </p:cNvSpPr>
            <p:nvPr/>
          </p:nvSpPr>
          <p:spPr bwMode="auto">
            <a:xfrm>
              <a:off x="8311609" y="4398820"/>
              <a:ext cx="396262" cy="307777"/>
            </a:xfrm>
            <a:prstGeom prst="rect">
              <a:avLst/>
            </a:prstGeom>
            <a:noFill/>
            <a:ln w="9525">
              <a:noFill/>
              <a:miter lim="800000"/>
              <a:headEnd/>
              <a:tailEnd/>
            </a:ln>
          </p:spPr>
          <p:txBody>
            <a:bodyPr wrap="none">
              <a:spAutoFit/>
            </a:bodyPr>
            <a:lstStyle/>
            <a:p>
              <a:pPr defTabSz="914217">
                <a:defRPr/>
              </a:pPr>
              <a:r>
                <a:rPr lang="en-GB" sz="1400" kern="0" dirty="0">
                  <a:solidFill>
                    <a:prstClr val="black"/>
                  </a:solidFill>
                </a:rPr>
                <a:t>PO</a:t>
              </a:r>
            </a:p>
          </p:txBody>
        </p:sp>
        <p:sp>
          <p:nvSpPr>
            <p:cNvPr id="81" name="Rectangle 80">
              <a:extLst>
                <a:ext uri="{FF2B5EF4-FFF2-40B4-BE49-F238E27FC236}">
                  <a16:creationId xmlns:a16="http://schemas.microsoft.com/office/drawing/2014/main" id="{A2BE4A0E-DF89-4733-A88C-BF836482D369}"/>
                </a:ext>
              </a:extLst>
            </p:cNvPr>
            <p:cNvSpPr/>
            <p:nvPr/>
          </p:nvSpPr>
          <p:spPr>
            <a:xfrm>
              <a:off x="8317761" y="4398795"/>
              <a:ext cx="390108" cy="268841"/>
            </a:xfrm>
            <a:prstGeom prst="rect">
              <a:avLst/>
            </a:prstGeom>
            <a:noFill/>
            <a:ln w="3175" cap="flat" cmpd="sng" algn="ctr">
              <a:solidFill>
                <a:srgbClr val="4F81BD">
                  <a:shade val="50000"/>
                </a:srgbClr>
              </a:solidFill>
              <a:prstDash val="solid"/>
            </a:ln>
            <a:effectLst/>
          </p:spPr>
          <p:txBody>
            <a:bodyPr anchor="ctr"/>
            <a:lstStyle/>
            <a:p>
              <a:pPr algn="ctr" defTabSz="914217">
                <a:defRPr/>
              </a:pPr>
              <a:endParaRPr lang="en-GB" sz="1400" kern="0">
                <a:solidFill>
                  <a:prstClr val="white"/>
                </a:solidFill>
                <a:latin typeface="Calibri"/>
              </a:endParaRPr>
            </a:p>
          </p:txBody>
        </p:sp>
      </p:grpSp>
      <p:cxnSp>
        <p:nvCxnSpPr>
          <p:cNvPr id="84" name="Straight Arrow Connector 83">
            <a:extLst>
              <a:ext uri="{FF2B5EF4-FFF2-40B4-BE49-F238E27FC236}">
                <a16:creationId xmlns:a16="http://schemas.microsoft.com/office/drawing/2014/main" id="{8BCFC742-3E54-4814-9DD5-2B8D0E7295EA}"/>
              </a:ext>
            </a:extLst>
          </p:cNvPr>
          <p:cNvCxnSpPr>
            <a:cxnSpLocks/>
          </p:cNvCxnSpPr>
          <p:nvPr/>
        </p:nvCxnSpPr>
        <p:spPr>
          <a:xfrm flipV="1">
            <a:off x="7278624" y="5234622"/>
            <a:ext cx="0" cy="268841"/>
          </a:xfrm>
          <a:prstGeom prst="straightConnector1">
            <a:avLst/>
          </a:prstGeom>
          <a:noFill/>
          <a:ln w="28575" cap="flat" cmpd="sng" algn="ctr">
            <a:solidFill>
              <a:srgbClr val="00B050"/>
            </a:solidFill>
            <a:prstDash val="solid"/>
            <a:tailEnd type="arrow"/>
          </a:ln>
          <a:effectLst/>
        </p:spPr>
      </p:cxnSp>
      <p:sp>
        <p:nvSpPr>
          <p:cNvPr id="2" name="TextBox 1">
            <a:extLst>
              <a:ext uri="{FF2B5EF4-FFF2-40B4-BE49-F238E27FC236}">
                <a16:creationId xmlns:a16="http://schemas.microsoft.com/office/drawing/2014/main" id="{734F005C-D9C7-4072-9E96-1FE701E1B11A}"/>
              </a:ext>
            </a:extLst>
          </p:cNvPr>
          <p:cNvSpPr txBox="1"/>
          <p:nvPr/>
        </p:nvSpPr>
        <p:spPr>
          <a:xfrm>
            <a:off x="383269" y="5349700"/>
            <a:ext cx="3015313" cy="2031325"/>
          </a:xfrm>
          <a:prstGeom prst="rect">
            <a:avLst/>
          </a:prstGeom>
          <a:noFill/>
        </p:spPr>
        <p:txBody>
          <a:bodyPr wrap="none" rtlCol="0">
            <a:spAutoFit/>
          </a:bodyPr>
          <a:lstStyle/>
          <a:p>
            <a:r>
              <a:rPr lang="en-GB" sz="1400" b="1" u="sng" dirty="0">
                <a:solidFill>
                  <a:srgbClr val="FF0000"/>
                </a:solidFill>
              </a:rPr>
              <a:t>Legend</a:t>
            </a:r>
          </a:p>
          <a:p>
            <a:r>
              <a:rPr lang="en-GB" sz="1400" dirty="0"/>
              <a:t>EU=End User</a:t>
            </a:r>
          </a:p>
          <a:p>
            <a:r>
              <a:rPr lang="en-GB" sz="1400" dirty="0"/>
              <a:t>RH=Range Holder</a:t>
            </a:r>
          </a:p>
          <a:p>
            <a:r>
              <a:rPr lang="en-GB" sz="1400" dirty="0"/>
              <a:t>LNCP=Losing N/W CP</a:t>
            </a:r>
          </a:p>
          <a:p>
            <a:r>
              <a:rPr lang="en-GB" sz="1400" dirty="0"/>
              <a:t>GNCP-Gaining N/W CP</a:t>
            </a:r>
          </a:p>
          <a:p>
            <a:r>
              <a:rPr lang="en-GB" sz="1400" dirty="0"/>
              <a:t>GSP=Gaining Service Provider(Retailer)</a:t>
            </a:r>
          </a:p>
          <a:p>
            <a:r>
              <a:rPr lang="en-GB" sz="1400" dirty="0"/>
              <a:t>LSP-Losing Service Provider(Retailer)</a:t>
            </a:r>
          </a:p>
          <a:p>
            <a:r>
              <a:rPr lang="en-GB" sz="1400" dirty="0"/>
              <a:t>STSYG=Sorry to see you go</a:t>
            </a:r>
          </a:p>
          <a:p>
            <a:r>
              <a:rPr lang="en-GB" sz="1400" dirty="0"/>
              <a:t>NPOR=Number Port Order Form</a:t>
            </a:r>
          </a:p>
        </p:txBody>
      </p:sp>
      <p:sp>
        <p:nvSpPr>
          <p:cNvPr id="49" name="TextBox 37">
            <a:extLst>
              <a:ext uri="{FF2B5EF4-FFF2-40B4-BE49-F238E27FC236}">
                <a16:creationId xmlns:a16="http://schemas.microsoft.com/office/drawing/2014/main" id="{34EAF417-52EE-4899-9099-CA657DC7F0E2}"/>
              </a:ext>
            </a:extLst>
          </p:cNvPr>
          <p:cNvSpPr txBox="1">
            <a:spLocks noChangeArrowheads="1"/>
          </p:cNvSpPr>
          <p:nvPr/>
        </p:nvSpPr>
        <p:spPr bwMode="auto">
          <a:xfrm>
            <a:off x="122481" y="216893"/>
            <a:ext cx="1984839" cy="1754326"/>
          </a:xfrm>
          <a:prstGeom prst="rect">
            <a:avLst/>
          </a:prstGeom>
          <a:noFill/>
          <a:ln w="9525">
            <a:noFill/>
            <a:miter lim="800000"/>
            <a:headEnd/>
            <a:tailEnd/>
          </a:ln>
        </p:spPr>
        <p:txBody>
          <a:bodyPr wrap="none">
            <a:spAutoFit/>
          </a:bodyPr>
          <a:lstStyle/>
          <a:p>
            <a:pPr algn="ctr" defTabSz="457246" fontAlgn="auto">
              <a:spcBef>
                <a:spcPts val="0"/>
              </a:spcBef>
              <a:spcAft>
                <a:spcPts val="0"/>
              </a:spcAft>
              <a:defRPr/>
            </a:pPr>
            <a:r>
              <a:rPr lang="en-GB" sz="3600" b="1" u="sng" kern="0" dirty="0">
                <a:solidFill>
                  <a:srgbClr val="FF0000"/>
                </a:solidFill>
                <a:latin typeface="Calibri" panose="020F0502020204030204"/>
                <a:cs typeface="+mn-cs"/>
              </a:rPr>
              <a:t>BAU </a:t>
            </a:r>
          </a:p>
          <a:p>
            <a:pPr algn="ctr" defTabSz="457246" fontAlgn="auto">
              <a:spcBef>
                <a:spcPts val="0"/>
              </a:spcBef>
              <a:spcAft>
                <a:spcPts val="0"/>
              </a:spcAft>
              <a:defRPr/>
            </a:pPr>
            <a:r>
              <a:rPr lang="en-GB" sz="3600" b="1" u="sng" kern="0" dirty="0">
                <a:solidFill>
                  <a:srgbClr val="FF0000"/>
                </a:solidFill>
                <a:latin typeface="Calibri" panose="020F0502020204030204"/>
                <a:cs typeface="+mn-cs"/>
              </a:rPr>
              <a:t>Domestic</a:t>
            </a:r>
          </a:p>
          <a:p>
            <a:pPr algn="ctr" defTabSz="457246" fontAlgn="auto">
              <a:spcBef>
                <a:spcPts val="0"/>
              </a:spcBef>
              <a:spcAft>
                <a:spcPts val="0"/>
              </a:spcAft>
              <a:defRPr/>
            </a:pPr>
            <a:r>
              <a:rPr lang="en-GB" sz="3600" b="1" u="sng" kern="0" dirty="0">
                <a:latin typeface="Calibri" panose="020F0502020204030204"/>
              </a:rPr>
              <a:t>(1 of 1)</a:t>
            </a:r>
          </a:p>
        </p:txBody>
      </p:sp>
    </p:spTree>
    <p:extLst>
      <p:ext uri="{BB962C8B-B14F-4D97-AF65-F5344CB8AC3E}">
        <p14:creationId xmlns:p14="http://schemas.microsoft.com/office/powerpoint/2010/main" val="1306959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TextBox 201"/>
          <p:cNvSpPr txBox="1"/>
          <p:nvPr/>
        </p:nvSpPr>
        <p:spPr>
          <a:xfrm>
            <a:off x="240125" y="7734063"/>
            <a:ext cx="10319511" cy="6247864"/>
          </a:xfrm>
          <a:prstGeom prst="rect">
            <a:avLst/>
          </a:prstGeom>
          <a:noFill/>
        </p:spPr>
        <p:txBody>
          <a:bodyPr wrap="square">
            <a:spAutoFit/>
          </a:bodyPr>
          <a:lstStyle/>
          <a:p>
            <a:pPr>
              <a:defRPr/>
            </a:pPr>
            <a:r>
              <a:rPr lang="en-GB" sz="1600" b="1" u="sng" dirty="0"/>
              <a:t>High Level Process Description</a:t>
            </a:r>
          </a:p>
          <a:p>
            <a:pPr>
              <a:defRPr/>
            </a:pPr>
            <a:endParaRPr lang="en-GB" sz="1600" b="1" u="sng" dirty="0"/>
          </a:p>
          <a:p>
            <a:pPr>
              <a:defRPr/>
            </a:pPr>
            <a:r>
              <a:rPr lang="en-GB" sz="1600" b="1" u="sng" dirty="0"/>
              <a:t>BAU </a:t>
            </a:r>
            <a:r>
              <a:rPr lang="en-GB" sz="1600" b="1" u="sng" dirty="0">
                <a:solidFill>
                  <a:srgbClr val="FF0000"/>
                </a:solidFill>
              </a:rPr>
              <a:t>(with </a:t>
            </a:r>
            <a:r>
              <a:rPr lang="en-GB" sz="1600" b="1" u="sng" dirty="0" err="1">
                <a:solidFill>
                  <a:srgbClr val="FF0000"/>
                </a:solidFill>
              </a:rPr>
              <a:t>CLoA</a:t>
            </a:r>
            <a:r>
              <a:rPr lang="en-GB" sz="1600" b="1" u="sng" dirty="0"/>
              <a:t>) process</a:t>
            </a:r>
          </a:p>
          <a:p>
            <a:pPr>
              <a:defRPr/>
            </a:pPr>
            <a:endParaRPr lang="en-GB" sz="1600" b="1" u="sng" dirty="0"/>
          </a:p>
          <a:p>
            <a:r>
              <a:rPr lang="en-GB" sz="1600" b="1" u="sng" dirty="0">
                <a:solidFill>
                  <a:srgbClr val="FF0000"/>
                </a:solidFill>
              </a:rPr>
              <a:t>Note 1</a:t>
            </a:r>
            <a:r>
              <a:rPr lang="en-GB" sz="1600" b="1" u="sng" dirty="0"/>
              <a:t> – NPOR preparation</a:t>
            </a:r>
          </a:p>
          <a:p>
            <a:r>
              <a:rPr lang="en-GB" sz="1600" dirty="0"/>
              <a:t>- Where the numbers to be ported (as specified in the </a:t>
            </a:r>
            <a:r>
              <a:rPr lang="en-GB" sz="1600" dirty="0" err="1"/>
              <a:t>CloA</a:t>
            </a:r>
            <a:r>
              <a:rPr lang="en-GB" sz="1600" dirty="0"/>
              <a:t>) are a mixture of Geo, Non-Geo, single/multi-line with different Range Holders, the GNCP should transpose the numbers onto individual NPORs (i.e. RH-specific) which can then be sent.</a:t>
            </a:r>
          </a:p>
          <a:p>
            <a:pPr lvl="1"/>
            <a:endParaRPr lang="en-GB" sz="1600" dirty="0">
              <a:latin typeface="Arial" panose="020B0604020202020204" pitchFamily="34" charset="0"/>
              <a:ea typeface="Times New Roman" panose="02020603050405020304" pitchFamily="18" charset="0"/>
              <a:cs typeface="Times New Roman" panose="02020603050405020304" pitchFamily="18" charset="0"/>
            </a:endParaRPr>
          </a:p>
          <a:p>
            <a:r>
              <a:rPr lang="en-GB" sz="1600" b="1" u="sng" dirty="0">
                <a:solidFill>
                  <a:srgbClr val="FF0000"/>
                </a:solidFill>
              </a:rPr>
              <a:t>Note 2</a:t>
            </a:r>
            <a:r>
              <a:rPr lang="en-GB" sz="1600" b="1" u="sng" dirty="0"/>
              <a:t> – Hosted Ranges</a:t>
            </a:r>
          </a:p>
          <a:p>
            <a:pPr marL="285750" indent="-285750">
              <a:buFontTx/>
              <a:buChar char="-"/>
            </a:pPr>
            <a:r>
              <a:rPr lang="en-GB" sz="1600" dirty="0"/>
              <a:t>If the target number to be ported is part of a hosted range, the GNCP should identify the Host CP by reference to internal records derived over time from own porting agreements with other N/W CPs &amp; number range activation broadcasts sent via the Yahoo Group.</a:t>
            </a:r>
          </a:p>
          <a:p>
            <a:pPr marL="285750" indent="-285750">
              <a:buFontTx/>
              <a:buChar char="-"/>
            </a:pPr>
            <a:endParaRPr lang="en-GB" sz="1600" b="1" u="sng" dirty="0"/>
          </a:p>
          <a:p>
            <a:r>
              <a:rPr lang="en-GB" sz="1600" b="1" u="sng" dirty="0">
                <a:solidFill>
                  <a:srgbClr val="FF0000"/>
                </a:solidFill>
              </a:rPr>
              <a:t>Note 3 </a:t>
            </a:r>
            <a:r>
              <a:rPr lang="en-GB" sz="1600" b="1" u="sng" dirty="0"/>
              <a:t>– Openreach acts as Gateway</a:t>
            </a:r>
          </a:p>
          <a:p>
            <a:endParaRPr lang="en-GB" sz="1600" b="1" u="sng" dirty="0"/>
          </a:p>
          <a:p>
            <a:r>
              <a:rPr lang="en-GB" sz="1600" u="sng" dirty="0">
                <a:solidFill>
                  <a:srgbClr val="FF0000"/>
                </a:solidFill>
              </a:rPr>
              <a:t> </a:t>
            </a:r>
            <a:r>
              <a:rPr lang="en-GB" sz="1600" u="sng" dirty="0"/>
              <a:t>- Where GP is a WLR CP, </a:t>
            </a:r>
            <a:r>
              <a:rPr lang="en-GB" sz="1600" dirty="0"/>
              <a:t>then OR act as GNCP (i.e. Creates &amp; Sends NPOR to LCP on behalf of GP)</a:t>
            </a:r>
          </a:p>
          <a:p>
            <a:endParaRPr lang="en-GB" sz="1600" dirty="0"/>
          </a:p>
          <a:p>
            <a:r>
              <a:rPr lang="en-GB" sz="1600" u="sng" dirty="0">
                <a:solidFill>
                  <a:srgbClr val="FF0000"/>
                </a:solidFill>
              </a:rPr>
              <a:t> </a:t>
            </a:r>
            <a:r>
              <a:rPr lang="en-GB" sz="1600" u="sng" dirty="0"/>
              <a:t>- Where LP is a WLR CP, </a:t>
            </a:r>
            <a:r>
              <a:rPr lang="en-GB" sz="1600" dirty="0"/>
              <a:t>then OR act as LNCP (i.e. Receives &amp; Processes NPOR on behalf of LP, accept/reject)</a:t>
            </a:r>
          </a:p>
          <a:p>
            <a:endParaRPr lang="en-GB" sz="1600" dirty="0"/>
          </a:p>
          <a:p>
            <a:r>
              <a:rPr lang="en-GB" sz="1600" u="sng" dirty="0"/>
              <a:t> - Where GP is a </a:t>
            </a:r>
            <a:r>
              <a:rPr lang="en-GB" sz="1600" u="sng" dirty="0" err="1"/>
              <a:t>IPexCP</a:t>
            </a:r>
            <a:r>
              <a:rPr lang="en-GB" sz="1600" dirty="0"/>
              <a:t>, then BT/</a:t>
            </a:r>
            <a:r>
              <a:rPr lang="en-GB" sz="1600" dirty="0" err="1"/>
              <a:t>IPex</a:t>
            </a:r>
            <a:r>
              <a:rPr lang="en-GB" sz="1600" dirty="0"/>
              <a:t> act as GNCP (i.e. Creates &amp; Sends NPOR to LNCP (via OR) on behalf of Gaining </a:t>
            </a:r>
            <a:r>
              <a:rPr lang="en-GB" sz="1600" dirty="0" err="1"/>
              <a:t>IPex</a:t>
            </a:r>
            <a:r>
              <a:rPr lang="en-GB" sz="1600" dirty="0"/>
              <a:t> CP)</a:t>
            </a:r>
          </a:p>
          <a:p>
            <a:endParaRPr lang="en-GB" sz="1600" dirty="0"/>
          </a:p>
          <a:p>
            <a:r>
              <a:rPr lang="en-GB" sz="1600" u="sng" dirty="0"/>
              <a:t>- Where LP is a </a:t>
            </a:r>
            <a:r>
              <a:rPr lang="en-GB" sz="1600" u="sng" dirty="0" err="1"/>
              <a:t>IPexCP</a:t>
            </a:r>
            <a:r>
              <a:rPr lang="en-GB" sz="1600" dirty="0"/>
              <a:t>, then GNCP sends NPOR to OR who forward NPOR onto BT/</a:t>
            </a:r>
            <a:r>
              <a:rPr lang="en-GB" sz="1600" dirty="0" err="1"/>
              <a:t>IPex</a:t>
            </a:r>
            <a:r>
              <a:rPr lang="en-GB" sz="1600" dirty="0"/>
              <a:t> who act as LNCP (i.e. Receives &amp; Processes NPOR on behalf of the Losing </a:t>
            </a:r>
            <a:r>
              <a:rPr lang="en-GB" sz="1600" dirty="0" err="1"/>
              <a:t>IPex</a:t>
            </a:r>
            <a:r>
              <a:rPr lang="en-GB" sz="1600" dirty="0"/>
              <a:t> CP).</a:t>
            </a:r>
          </a:p>
          <a:p>
            <a:pPr>
              <a:defRPr/>
            </a:pPr>
            <a:endParaRPr lang="en-GB" sz="1600" dirty="0"/>
          </a:p>
          <a:p>
            <a:pPr>
              <a:defRPr/>
            </a:pPr>
            <a:endParaRPr lang="en-GB" sz="1600" dirty="0"/>
          </a:p>
        </p:txBody>
      </p:sp>
      <p:cxnSp>
        <p:nvCxnSpPr>
          <p:cNvPr id="204" name="Straight Arrow Connector 203"/>
          <p:cNvCxnSpPr/>
          <p:nvPr/>
        </p:nvCxnSpPr>
        <p:spPr>
          <a:xfrm flipH="1">
            <a:off x="3007579" y="8446184"/>
            <a:ext cx="1230692" cy="0"/>
          </a:xfrm>
          <a:prstGeom prst="straightConnector1">
            <a:avLst/>
          </a:prstGeom>
          <a:ln w="28575">
            <a:solidFill>
              <a:srgbClr val="00B05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B75A24DA-21E5-4A14-B7EA-65590A31385E}"/>
              </a:ext>
            </a:extLst>
          </p:cNvPr>
          <p:cNvCxnSpPr/>
          <p:nvPr/>
        </p:nvCxnSpPr>
        <p:spPr>
          <a:xfrm flipH="1">
            <a:off x="3160743" y="8321839"/>
            <a:ext cx="838737" cy="0"/>
          </a:xfrm>
          <a:prstGeom prst="straightConnector1">
            <a:avLst/>
          </a:prstGeom>
          <a:noFill/>
          <a:ln w="38100" cap="flat" cmpd="sng" algn="ctr">
            <a:solidFill>
              <a:srgbClr val="4F81BD">
                <a:shade val="95000"/>
                <a:satMod val="105000"/>
              </a:srgbClr>
            </a:solidFill>
            <a:prstDash val="dash"/>
            <a:headEnd type="arrow" w="med" len="med"/>
            <a:tailEnd type="arrow" w="med" len="med"/>
          </a:ln>
          <a:effectLst/>
        </p:spPr>
      </p:cxnSp>
      <p:grpSp>
        <p:nvGrpSpPr>
          <p:cNvPr id="2" name="Group 1">
            <a:extLst>
              <a:ext uri="{FF2B5EF4-FFF2-40B4-BE49-F238E27FC236}">
                <a16:creationId xmlns:a16="http://schemas.microsoft.com/office/drawing/2014/main" id="{DD31E71A-B61B-4C8A-913B-32C3F83169DE}"/>
              </a:ext>
            </a:extLst>
          </p:cNvPr>
          <p:cNvGrpSpPr/>
          <p:nvPr/>
        </p:nvGrpSpPr>
        <p:grpSpPr>
          <a:xfrm>
            <a:off x="550104" y="-21992"/>
            <a:ext cx="9254951" cy="7534875"/>
            <a:chOff x="136636" y="43165"/>
            <a:chExt cx="9254951" cy="7534875"/>
          </a:xfrm>
        </p:grpSpPr>
        <p:sp>
          <p:nvSpPr>
            <p:cNvPr id="7" name="Rounded Rectangle 6"/>
            <p:cNvSpPr/>
            <p:nvPr/>
          </p:nvSpPr>
          <p:spPr bwMode="auto">
            <a:xfrm>
              <a:off x="7943077" y="2769008"/>
              <a:ext cx="522263" cy="295492"/>
            </a:xfrm>
            <a:prstGeom prst="roundRect">
              <a:avLst/>
            </a:prstGeom>
            <a:solidFill>
              <a:schemeClr val="bg1"/>
            </a:solidFill>
            <a:ln w="19050" cap="flat" cmpd="sng" algn="ctr">
              <a:solidFill>
                <a:srgbClr val="C90044"/>
              </a:solidFill>
              <a:prstDash val="solid"/>
              <a:round/>
              <a:headEnd type="none" w="med" len="med"/>
              <a:tailEnd type="triangle" w="lg" len="med"/>
            </a:ln>
            <a:effectLst/>
          </p:spPr>
          <p:txBody>
            <a:bodyPr vert="horz" wrap="square" lIns="35994" tIns="35994" rIns="35994" bIns="35994" numCol="1" rtlCol="0" anchor="t" anchorCtr="0" compatLnSpc="1">
              <a:prstTxWarp prst="textNoShape">
                <a:avLst/>
              </a:prstTxWarp>
              <a:spAutoFit/>
            </a:bodyPr>
            <a:lstStyle/>
            <a:p>
              <a:pPr defTabSz="914217" fontAlgn="base">
                <a:spcBef>
                  <a:spcPct val="0"/>
                </a:spcBef>
                <a:spcAft>
                  <a:spcPct val="0"/>
                </a:spcAft>
              </a:pPr>
              <a:endParaRPr lang="en-GB" sz="1400">
                <a:latin typeface="Arial" charset="0"/>
                <a:cs typeface="Arial" charset="0"/>
              </a:endParaRPr>
            </a:p>
          </p:txBody>
        </p:sp>
        <p:sp>
          <p:nvSpPr>
            <p:cNvPr id="5" name="Rounded Rectangle 4"/>
            <p:cNvSpPr/>
            <p:nvPr/>
          </p:nvSpPr>
          <p:spPr bwMode="auto">
            <a:xfrm>
              <a:off x="7968616" y="6163835"/>
              <a:ext cx="1422971" cy="256288"/>
            </a:xfrm>
            <a:prstGeom prst="roundRect">
              <a:avLst/>
            </a:prstGeom>
            <a:solidFill>
              <a:schemeClr val="bg1"/>
            </a:solidFill>
            <a:ln w="19050" cap="flat" cmpd="sng" algn="ctr">
              <a:solidFill>
                <a:srgbClr val="C90044"/>
              </a:solidFill>
              <a:prstDash val="solid"/>
              <a:round/>
              <a:headEnd type="none" w="med" len="med"/>
              <a:tailEnd type="triangle" w="lg" len="med"/>
            </a:ln>
            <a:effectLst/>
          </p:spPr>
          <p:txBody>
            <a:bodyPr vert="horz" wrap="square" lIns="35994" tIns="35994" rIns="35994" bIns="35994" numCol="1" rtlCol="0" anchor="t" anchorCtr="0" compatLnSpc="1">
              <a:prstTxWarp prst="textNoShape">
                <a:avLst/>
              </a:prstTxWarp>
              <a:spAutoFit/>
            </a:bodyPr>
            <a:lstStyle/>
            <a:p>
              <a:pPr defTabSz="914217" fontAlgn="base">
                <a:spcBef>
                  <a:spcPct val="0"/>
                </a:spcBef>
                <a:spcAft>
                  <a:spcPct val="0"/>
                </a:spcAft>
              </a:pPr>
              <a:endParaRPr lang="en-GB" sz="1400">
                <a:latin typeface="Arial" charset="0"/>
                <a:cs typeface="Arial" charset="0"/>
              </a:endParaRPr>
            </a:p>
          </p:txBody>
        </p:sp>
        <p:sp>
          <p:nvSpPr>
            <p:cNvPr id="4" name="Rounded Rectangle 3"/>
            <p:cNvSpPr/>
            <p:nvPr/>
          </p:nvSpPr>
          <p:spPr bwMode="auto">
            <a:xfrm>
              <a:off x="6416256" y="7029992"/>
              <a:ext cx="395965" cy="297410"/>
            </a:xfrm>
            <a:prstGeom prst="roundRect">
              <a:avLst/>
            </a:prstGeom>
            <a:solidFill>
              <a:schemeClr val="bg1"/>
            </a:solidFill>
            <a:ln w="19050" cap="flat" cmpd="sng" algn="ctr">
              <a:solidFill>
                <a:srgbClr val="C90044"/>
              </a:solidFill>
              <a:prstDash val="solid"/>
              <a:round/>
              <a:headEnd type="none" w="med" len="med"/>
              <a:tailEnd type="triangle" w="lg" len="med"/>
            </a:ln>
            <a:effectLst/>
          </p:spPr>
          <p:txBody>
            <a:bodyPr vert="horz" wrap="square" lIns="35994" tIns="35994" rIns="35994" bIns="35994" numCol="1" rtlCol="0" anchor="t" anchorCtr="0" compatLnSpc="1">
              <a:prstTxWarp prst="textNoShape">
                <a:avLst/>
              </a:prstTxWarp>
              <a:spAutoFit/>
            </a:bodyPr>
            <a:lstStyle/>
            <a:p>
              <a:pPr defTabSz="914217" fontAlgn="base">
                <a:spcBef>
                  <a:spcPct val="0"/>
                </a:spcBef>
                <a:spcAft>
                  <a:spcPct val="0"/>
                </a:spcAft>
              </a:pPr>
              <a:endParaRPr lang="en-GB" sz="1400">
                <a:latin typeface="Arial" charset="0"/>
                <a:cs typeface="Arial" charset="0"/>
              </a:endParaRPr>
            </a:p>
          </p:txBody>
        </p:sp>
        <p:sp>
          <p:nvSpPr>
            <p:cNvPr id="3" name="Rounded Rectangle 2"/>
            <p:cNvSpPr/>
            <p:nvPr/>
          </p:nvSpPr>
          <p:spPr bwMode="auto">
            <a:xfrm>
              <a:off x="3730102" y="6088731"/>
              <a:ext cx="1400252" cy="348063"/>
            </a:xfrm>
            <a:prstGeom prst="roundRect">
              <a:avLst/>
            </a:prstGeom>
            <a:solidFill>
              <a:schemeClr val="bg1"/>
            </a:solidFill>
            <a:ln w="19050" cap="flat" cmpd="sng" algn="ctr">
              <a:solidFill>
                <a:srgbClr val="C90044"/>
              </a:solidFill>
              <a:prstDash val="solid"/>
              <a:round/>
              <a:headEnd type="none" w="med" len="med"/>
              <a:tailEnd type="triangle" w="lg" len="med"/>
            </a:ln>
            <a:effectLst/>
          </p:spPr>
          <p:txBody>
            <a:bodyPr vert="horz" wrap="square" lIns="35994" tIns="35994" rIns="35994" bIns="35994" numCol="1" rtlCol="0" anchor="t" anchorCtr="0" compatLnSpc="1">
              <a:prstTxWarp prst="textNoShape">
                <a:avLst/>
              </a:prstTxWarp>
              <a:spAutoFit/>
            </a:bodyPr>
            <a:lstStyle/>
            <a:p>
              <a:pPr defTabSz="914217" fontAlgn="base">
                <a:spcBef>
                  <a:spcPct val="0"/>
                </a:spcBef>
                <a:spcAft>
                  <a:spcPct val="0"/>
                </a:spcAft>
              </a:pPr>
              <a:endParaRPr lang="en-GB" sz="1400">
                <a:latin typeface="Arial" charset="0"/>
                <a:cs typeface="Arial" charset="0"/>
              </a:endParaRPr>
            </a:p>
          </p:txBody>
        </p:sp>
        <p:sp>
          <p:nvSpPr>
            <p:cNvPr id="104" name="TextBox 38"/>
            <p:cNvSpPr txBox="1">
              <a:spLocks noChangeArrowheads="1"/>
            </p:cNvSpPr>
            <p:nvPr/>
          </p:nvSpPr>
          <p:spPr bwMode="auto">
            <a:xfrm>
              <a:off x="2336029" y="43165"/>
              <a:ext cx="5854488" cy="1323439"/>
            </a:xfrm>
            <a:prstGeom prst="rect">
              <a:avLst/>
            </a:prstGeom>
            <a:noFill/>
            <a:ln w="9525">
              <a:noFill/>
              <a:miter lim="800000"/>
              <a:headEnd/>
              <a:tailEnd/>
            </a:ln>
          </p:spPr>
          <p:txBody>
            <a:bodyPr wrap="none">
              <a:spAutoFit/>
            </a:bodyPr>
            <a:lstStyle/>
            <a:p>
              <a:pPr algn="ctr" defTabSz="914217">
                <a:defRPr/>
              </a:pPr>
              <a:r>
                <a:rPr lang="en-GB" sz="2000" b="1" u="sng" kern="0" dirty="0">
                  <a:solidFill>
                    <a:srgbClr val="FF0000"/>
                  </a:solidFill>
                </a:rPr>
                <a:t>Business</a:t>
              </a:r>
              <a:r>
                <a:rPr lang="en-GB" sz="2000" b="1" u="sng" kern="0" dirty="0">
                  <a:solidFill>
                    <a:prstClr val="black"/>
                  </a:solidFill>
                </a:rPr>
                <a:t> Customers </a:t>
              </a:r>
            </a:p>
            <a:p>
              <a:pPr algn="ctr" defTabSz="914217">
                <a:defRPr/>
              </a:pPr>
              <a:r>
                <a:rPr lang="en-GB" sz="2000" b="1" u="sng" kern="0" dirty="0">
                  <a:solidFill>
                    <a:prstClr val="black"/>
                  </a:solidFill>
                </a:rPr>
                <a:t>BAU Order Handling Process - All order types</a:t>
              </a:r>
            </a:p>
            <a:p>
              <a:pPr algn="ctr" defTabSz="914217">
                <a:defRPr/>
              </a:pPr>
              <a:r>
                <a:rPr lang="en-GB" sz="2000" b="1" u="sng" kern="0" dirty="0">
                  <a:solidFill>
                    <a:prstClr val="black"/>
                  </a:solidFill>
                </a:rPr>
                <a:t>(</a:t>
              </a:r>
              <a:r>
                <a:rPr lang="en-GB" sz="2000" b="1" u="sng" kern="0" dirty="0">
                  <a:solidFill>
                    <a:srgbClr val="FF0000"/>
                  </a:solidFill>
                </a:rPr>
                <a:t>with new </a:t>
              </a:r>
              <a:r>
                <a:rPr lang="en-GB" sz="2000" b="1" u="sng" kern="0" dirty="0" err="1">
                  <a:solidFill>
                    <a:srgbClr val="FF0000"/>
                  </a:solidFill>
                </a:rPr>
                <a:t>CLoA</a:t>
              </a:r>
              <a:r>
                <a:rPr lang="en-GB" sz="2000" b="1" u="sng" kern="0" dirty="0">
                  <a:solidFill>
                    <a:srgbClr val="FF0000"/>
                  </a:solidFill>
                </a:rPr>
                <a:t> Template &amp; assoc. handling process</a:t>
              </a:r>
              <a:r>
                <a:rPr lang="en-GB" sz="2000" b="1" u="sng" kern="0" dirty="0">
                  <a:solidFill>
                    <a:prstClr val="black"/>
                  </a:solidFill>
                </a:rPr>
                <a:t>) </a:t>
              </a:r>
            </a:p>
            <a:p>
              <a:pPr algn="ctr" defTabSz="914217">
                <a:defRPr/>
              </a:pPr>
              <a:r>
                <a:rPr lang="en-GB" sz="2000" b="1" u="sng" kern="0" dirty="0">
                  <a:solidFill>
                    <a:srgbClr val="FF0000"/>
                  </a:solidFill>
                </a:rPr>
                <a:t>Geo &amp; Non-Geo Numbers</a:t>
              </a:r>
            </a:p>
          </p:txBody>
        </p:sp>
        <p:sp>
          <p:nvSpPr>
            <p:cNvPr id="106" name="TextBox 10"/>
            <p:cNvSpPr txBox="1">
              <a:spLocks noChangeArrowheads="1"/>
            </p:cNvSpPr>
            <p:nvPr/>
          </p:nvSpPr>
          <p:spPr bwMode="auto">
            <a:xfrm>
              <a:off x="3730101" y="6088731"/>
              <a:ext cx="1245854" cy="369332"/>
            </a:xfrm>
            <a:prstGeom prst="rect">
              <a:avLst/>
            </a:prstGeom>
            <a:noFill/>
            <a:ln w="9525">
              <a:noFill/>
              <a:miter lim="800000"/>
              <a:headEnd/>
              <a:tailEnd/>
            </a:ln>
          </p:spPr>
          <p:txBody>
            <a:bodyPr wrap="none">
              <a:spAutoFit/>
            </a:bodyPr>
            <a:lstStyle/>
            <a:p>
              <a:pPr defTabSz="914217">
                <a:defRPr/>
              </a:pPr>
              <a:r>
                <a:rPr lang="en-GB" u="sng" kern="0" dirty="0">
                  <a:solidFill>
                    <a:prstClr val="black"/>
                  </a:solidFill>
                  <a:latin typeface="Calibri" pitchFamily="34" charset="0"/>
                </a:rPr>
                <a:t>LP=Retailer</a:t>
              </a:r>
              <a:endParaRPr lang="en-US" u="sng" kern="0" dirty="0">
                <a:solidFill>
                  <a:prstClr val="black"/>
                </a:solidFill>
                <a:latin typeface="Calibri" pitchFamily="34" charset="0"/>
              </a:endParaRPr>
            </a:p>
          </p:txBody>
        </p:sp>
        <p:sp>
          <p:nvSpPr>
            <p:cNvPr id="109" name="TextBox 12"/>
            <p:cNvSpPr txBox="1">
              <a:spLocks noChangeArrowheads="1"/>
            </p:cNvSpPr>
            <p:nvPr/>
          </p:nvSpPr>
          <p:spPr bwMode="auto">
            <a:xfrm>
              <a:off x="6416256" y="7029992"/>
              <a:ext cx="444281" cy="369273"/>
            </a:xfrm>
            <a:prstGeom prst="rect">
              <a:avLst/>
            </a:prstGeom>
            <a:noFill/>
            <a:ln w="9525">
              <a:noFill/>
              <a:miter lim="800000"/>
              <a:headEnd/>
              <a:tailEnd/>
            </a:ln>
          </p:spPr>
          <p:txBody>
            <a:bodyPr wrap="none">
              <a:spAutoFit/>
            </a:bodyPr>
            <a:lstStyle/>
            <a:p>
              <a:pPr defTabSz="914217">
                <a:defRPr/>
              </a:pPr>
              <a:r>
                <a:rPr lang="en-GB" u="sng" kern="0" dirty="0">
                  <a:solidFill>
                    <a:prstClr val="black"/>
                  </a:solidFill>
                  <a:latin typeface="Calibri" pitchFamily="34" charset="0"/>
                </a:rPr>
                <a:t>EU</a:t>
              </a:r>
              <a:endParaRPr lang="en-US" u="sng" kern="0" dirty="0">
                <a:solidFill>
                  <a:prstClr val="black"/>
                </a:solidFill>
                <a:latin typeface="Calibri" pitchFamily="34" charset="0"/>
              </a:endParaRPr>
            </a:p>
          </p:txBody>
        </p:sp>
        <p:sp>
          <p:nvSpPr>
            <p:cNvPr id="116" name="TextBox 14"/>
            <p:cNvSpPr txBox="1">
              <a:spLocks noChangeArrowheads="1"/>
            </p:cNvSpPr>
            <p:nvPr/>
          </p:nvSpPr>
          <p:spPr bwMode="auto">
            <a:xfrm>
              <a:off x="7863451" y="2744811"/>
              <a:ext cx="721672" cy="369332"/>
            </a:xfrm>
            <a:prstGeom prst="rect">
              <a:avLst/>
            </a:prstGeom>
            <a:noFill/>
            <a:ln w="9525">
              <a:noFill/>
              <a:miter lim="800000"/>
              <a:headEnd/>
              <a:tailEnd/>
            </a:ln>
          </p:spPr>
          <p:txBody>
            <a:bodyPr wrap="none">
              <a:spAutoFit/>
            </a:bodyPr>
            <a:lstStyle/>
            <a:p>
              <a:pPr defTabSz="914217">
                <a:defRPr/>
              </a:pPr>
              <a:r>
                <a:rPr lang="en-GB" u="sng" kern="0" dirty="0">
                  <a:solidFill>
                    <a:prstClr val="black"/>
                  </a:solidFill>
                  <a:latin typeface="Calibri" pitchFamily="34" charset="0"/>
                </a:rPr>
                <a:t>GNCP</a:t>
              </a:r>
            </a:p>
          </p:txBody>
        </p:sp>
        <p:sp>
          <p:nvSpPr>
            <p:cNvPr id="117" name="TextBox 36"/>
            <p:cNvSpPr txBox="1">
              <a:spLocks noChangeArrowheads="1"/>
            </p:cNvSpPr>
            <p:nvPr/>
          </p:nvSpPr>
          <p:spPr bwMode="auto">
            <a:xfrm>
              <a:off x="8086730" y="1692600"/>
              <a:ext cx="997389" cy="707886"/>
            </a:xfrm>
            <a:prstGeom prst="rect">
              <a:avLst/>
            </a:prstGeom>
            <a:noFill/>
            <a:ln w="9525">
              <a:noFill/>
              <a:miter lim="800000"/>
              <a:headEnd/>
              <a:tailEnd/>
            </a:ln>
          </p:spPr>
          <p:txBody>
            <a:bodyPr wrap="none">
              <a:spAutoFit/>
            </a:bodyPr>
            <a:lstStyle/>
            <a:p>
              <a:pPr defTabSz="914217">
                <a:defRPr/>
              </a:pPr>
              <a:r>
                <a:rPr lang="en-GB" sz="2000" b="1" u="sng" kern="0" dirty="0">
                  <a:solidFill>
                    <a:srgbClr val="FF0000"/>
                  </a:solidFill>
                </a:rPr>
                <a:t>Gaining</a:t>
              </a:r>
            </a:p>
            <a:p>
              <a:pPr defTabSz="914217">
                <a:defRPr/>
              </a:pPr>
              <a:r>
                <a:rPr lang="en-GB" sz="2000" b="1" u="sng" kern="0" dirty="0">
                  <a:solidFill>
                    <a:srgbClr val="FF0000"/>
                  </a:solidFill>
                </a:rPr>
                <a:t>Chain</a:t>
              </a:r>
            </a:p>
          </p:txBody>
        </p:sp>
        <p:sp>
          <p:nvSpPr>
            <p:cNvPr id="118" name="TextBox 37"/>
            <p:cNvSpPr txBox="1">
              <a:spLocks noChangeArrowheads="1"/>
            </p:cNvSpPr>
            <p:nvPr/>
          </p:nvSpPr>
          <p:spPr bwMode="auto">
            <a:xfrm>
              <a:off x="2723787" y="1692600"/>
              <a:ext cx="856325" cy="707886"/>
            </a:xfrm>
            <a:prstGeom prst="rect">
              <a:avLst/>
            </a:prstGeom>
            <a:noFill/>
            <a:ln w="9525">
              <a:noFill/>
              <a:miter lim="800000"/>
              <a:headEnd/>
              <a:tailEnd/>
            </a:ln>
          </p:spPr>
          <p:txBody>
            <a:bodyPr wrap="none">
              <a:spAutoFit/>
            </a:bodyPr>
            <a:lstStyle/>
            <a:p>
              <a:pPr defTabSz="914217">
                <a:defRPr/>
              </a:pPr>
              <a:r>
                <a:rPr lang="en-GB" sz="2000" b="1" u="sng" kern="0" dirty="0">
                  <a:solidFill>
                    <a:srgbClr val="FF0000"/>
                  </a:solidFill>
                </a:rPr>
                <a:t>Losing</a:t>
              </a:r>
            </a:p>
            <a:p>
              <a:pPr defTabSz="914217">
                <a:defRPr/>
              </a:pPr>
              <a:r>
                <a:rPr lang="en-GB" sz="2000" b="1" u="sng" kern="0" dirty="0">
                  <a:solidFill>
                    <a:srgbClr val="FF0000"/>
                  </a:solidFill>
                </a:rPr>
                <a:t>Chain</a:t>
              </a:r>
            </a:p>
          </p:txBody>
        </p:sp>
        <p:cxnSp>
          <p:nvCxnSpPr>
            <p:cNvPr id="119" name="Straight Arrow Connector 118"/>
            <p:cNvCxnSpPr>
              <a:cxnSpLocks/>
            </p:cNvCxnSpPr>
            <p:nvPr/>
          </p:nvCxnSpPr>
          <p:spPr>
            <a:xfrm flipV="1">
              <a:off x="8229858" y="5820648"/>
              <a:ext cx="8256" cy="268084"/>
            </a:xfrm>
            <a:prstGeom prst="straightConnector1">
              <a:avLst/>
            </a:prstGeom>
            <a:noFill/>
            <a:ln w="28575" cap="flat" cmpd="sng" algn="ctr">
              <a:solidFill>
                <a:srgbClr val="00B050"/>
              </a:solidFill>
              <a:prstDash val="solid"/>
              <a:tailEnd type="arrow"/>
            </a:ln>
            <a:effectLst/>
          </p:spPr>
        </p:cxnSp>
        <p:sp>
          <p:nvSpPr>
            <p:cNvPr id="120" name="TextBox 50"/>
            <p:cNvSpPr txBox="1">
              <a:spLocks noChangeArrowheads="1"/>
            </p:cNvSpPr>
            <p:nvPr/>
          </p:nvSpPr>
          <p:spPr bwMode="auto">
            <a:xfrm>
              <a:off x="7407165" y="6880654"/>
              <a:ext cx="554960" cy="307777"/>
            </a:xfrm>
            <a:prstGeom prst="rect">
              <a:avLst/>
            </a:prstGeom>
            <a:noFill/>
            <a:ln w="9525">
              <a:noFill/>
              <a:miter lim="800000"/>
              <a:headEnd/>
              <a:tailEnd/>
            </a:ln>
          </p:spPr>
          <p:txBody>
            <a:bodyPr wrap="none">
              <a:spAutoFit/>
            </a:bodyPr>
            <a:lstStyle/>
            <a:p>
              <a:pPr defTabSz="914217">
                <a:defRPr/>
              </a:pPr>
              <a:r>
                <a:rPr lang="en-GB" sz="1400" kern="0">
                  <a:solidFill>
                    <a:prstClr val="black"/>
                  </a:solidFill>
                </a:rPr>
                <a:t>CLoA</a:t>
              </a:r>
            </a:p>
          </p:txBody>
        </p:sp>
        <p:cxnSp>
          <p:nvCxnSpPr>
            <p:cNvPr id="121" name="Straight Arrow Connector 120"/>
            <p:cNvCxnSpPr/>
            <p:nvPr/>
          </p:nvCxnSpPr>
          <p:spPr>
            <a:xfrm flipH="1">
              <a:off x="6936600" y="7053784"/>
              <a:ext cx="442222" cy="85730"/>
            </a:xfrm>
            <a:prstGeom prst="straightConnector1">
              <a:avLst/>
            </a:prstGeom>
            <a:noFill/>
            <a:ln w="28575" cap="flat" cmpd="sng" algn="ctr">
              <a:solidFill>
                <a:srgbClr val="00B050"/>
              </a:solidFill>
              <a:prstDash val="solid"/>
              <a:headEnd type="arrow" w="med" len="med"/>
              <a:tailEnd type="arrow" w="med" len="med"/>
            </a:ln>
            <a:effectLst/>
          </p:spPr>
        </p:cxnSp>
        <p:cxnSp>
          <p:nvCxnSpPr>
            <p:cNvPr id="122" name="Straight Arrow Connector 121"/>
            <p:cNvCxnSpPr>
              <a:endCxn id="154" idx="1"/>
            </p:cNvCxnSpPr>
            <p:nvPr/>
          </p:nvCxnSpPr>
          <p:spPr>
            <a:xfrm>
              <a:off x="7015902" y="7312088"/>
              <a:ext cx="465114" cy="112064"/>
            </a:xfrm>
            <a:prstGeom prst="straightConnector1">
              <a:avLst/>
            </a:prstGeom>
            <a:noFill/>
            <a:ln w="28575" cap="flat" cmpd="sng" algn="ctr">
              <a:solidFill>
                <a:srgbClr val="00B050"/>
              </a:solidFill>
              <a:prstDash val="solid"/>
              <a:tailEnd type="arrow"/>
            </a:ln>
            <a:effectLst/>
          </p:spPr>
        </p:cxnSp>
        <p:cxnSp>
          <p:nvCxnSpPr>
            <p:cNvPr id="124" name="Straight Arrow Connector 123"/>
            <p:cNvCxnSpPr/>
            <p:nvPr/>
          </p:nvCxnSpPr>
          <p:spPr>
            <a:xfrm rot="5400000" flipH="1" flipV="1">
              <a:off x="7914998" y="6579987"/>
              <a:ext cx="345148" cy="237910"/>
            </a:xfrm>
            <a:prstGeom prst="straightConnector1">
              <a:avLst/>
            </a:prstGeom>
            <a:noFill/>
            <a:ln w="28575" cap="flat" cmpd="sng" algn="ctr">
              <a:solidFill>
                <a:srgbClr val="00B050"/>
              </a:solidFill>
              <a:prstDash val="solid"/>
              <a:headEnd type="arrow" w="med" len="med"/>
              <a:tailEnd type="arrow" w="med" len="med"/>
            </a:ln>
            <a:effectLst/>
          </p:spPr>
        </p:cxnSp>
        <p:sp>
          <p:nvSpPr>
            <p:cNvPr id="131" name="TextBox 10"/>
            <p:cNvSpPr txBox="1">
              <a:spLocks noChangeArrowheads="1"/>
            </p:cNvSpPr>
            <p:nvPr/>
          </p:nvSpPr>
          <p:spPr bwMode="auto">
            <a:xfrm>
              <a:off x="7928106" y="6095594"/>
              <a:ext cx="1293944" cy="369332"/>
            </a:xfrm>
            <a:prstGeom prst="rect">
              <a:avLst/>
            </a:prstGeom>
            <a:noFill/>
            <a:ln w="9525">
              <a:noFill/>
              <a:miter lim="800000"/>
              <a:headEnd/>
              <a:tailEnd/>
            </a:ln>
          </p:spPr>
          <p:txBody>
            <a:bodyPr wrap="none">
              <a:spAutoFit/>
            </a:bodyPr>
            <a:lstStyle/>
            <a:p>
              <a:pPr defTabSz="914217">
                <a:defRPr/>
              </a:pPr>
              <a:r>
                <a:rPr lang="en-GB" u="sng" kern="0" dirty="0">
                  <a:solidFill>
                    <a:prstClr val="black"/>
                  </a:solidFill>
                  <a:latin typeface="Calibri" pitchFamily="34" charset="0"/>
                </a:rPr>
                <a:t>GP=Retailer</a:t>
              </a:r>
              <a:endParaRPr lang="en-US" u="sng" kern="0" dirty="0">
                <a:solidFill>
                  <a:prstClr val="black"/>
                </a:solidFill>
                <a:latin typeface="Calibri" pitchFamily="34" charset="0"/>
              </a:endParaRPr>
            </a:p>
          </p:txBody>
        </p:sp>
        <p:sp>
          <p:nvSpPr>
            <p:cNvPr id="132" name="TextBox 73"/>
            <p:cNvSpPr txBox="1">
              <a:spLocks noChangeArrowheads="1"/>
            </p:cNvSpPr>
            <p:nvPr/>
          </p:nvSpPr>
          <p:spPr bwMode="auto">
            <a:xfrm>
              <a:off x="7896478" y="5279398"/>
              <a:ext cx="617477" cy="523220"/>
            </a:xfrm>
            <a:prstGeom prst="rect">
              <a:avLst/>
            </a:prstGeom>
            <a:noFill/>
            <a:ln w="9525">
              <a:noFill/>
              <a:miter lim="800000"/>
              <a:headEnd/>
              <a:tailEnd/>
            </a:ln>
          </p:spPr>
          <p:txBody>
            <a:bodyPr wrap="none">
              <a:spAutoFit/>
            </a:bodyPr>
            <a:lstStyle/>
            <a:p>
              <a:pPr defTabSz="914217">
                <a:buFont typeface="Arial" charset="0"/>
                <a:buChar char="•"/>
                <a:defRPr/>
              </a:pPr>
              <a:r>
                <a:rPr lang="en-GB" sz="1400" kern="0" dirty="0">
                  <a:solidFill>
                    <a:prstClr val="black"/>
                  </a:solidFill>
                </a:rPr>
                <a:t>PO+</a:t>
              </a:r>
            </a:p>
            <a:p>
              <a:pPr defTabSz="914217">
                <a:buFont typeface="Arial" charset="0"/>
                <a:buChar char="•"/>
                <a:defRPr/>
              </a:pPr>
              <a:r>
                <a:rPr lang="en-GB" sz="1400" kern="0" dirty="0" err="1">
                  <a:solidFill>
                    <a:prstClr val="black"/>
                  </a:solidFill>
                </a:rPr>
                <a:t>CLoA</a:t>
              </a:r>
              <a:endParaRPr lang="en-GB" sz="1400" kern="0" dirty="0">
                <a:solidFill>
                  <a:prstClr val="black"/>
                </a:solidFill>
              </a:endParaRPr>
            </a:p>
          </p:txBody>
        </p:sp>
        <p:sp>
          <p:nvSpPr>
            <p:cNvPr id="135" name="Rectangle 134"/>
            <p:cNvSpPr/>
            <p:nvPr/>
          </p:nvSpPr>
          <p:spPr>
            <a:xfrm>
              <a:off x="7902629" y="5279373"/>
              <a:ext cx="607795" cy="520478"/>
            </a:xfrm>
            <a:prstGeom prst="rect">
              <a:avLst/>
            </a:prstGeom>
            <a:noFill/>
            <a:ln w="3175" cap="flat" cmpd="sng" algn="ctr">
              <a:solidFill>
                <a:srgbClr val="4F81BD">
                  <a:shade val="50000"/>
                </a:srgbClr>
              </a:solidFill>
              <a:prstDash val="solid"/>
            </a:ln>
            <a:effectLst/>
          </p:spPr>
          <p:txBody>
            <a:bodyPr anchor="ctr"/>
            <a:lstStyle/>
            <a:p>
              <a:pPr algn="ctr" defTabSz="914217">
                <a:defRPr/>
              </a:pPr>
              <a:endParaRPr lang="en-GB" sz="1400" kern="0">
                <a:solidFill>
                  <a:prstClr val="white"/>
                </a:solidFill>
                <a:latin typeface="Calibri"/>
              </a:endParaRPr>
            </a:p>
          </p:txBody>
        </p:sp>
        <p:cxnSp>
          <p:nvCxnSpPr>
            <p:cNvPr id="142" name="Straight Arrow Connector 141"/>
            <p:cNvCxnSpPr>
              <a:cxnSpLocks/>
            </p:cNvCxnSpPr>
            <p:nvPr/>
          </p:nvCxnSpPr>
          <p:spPr>
            <a:xfrm flipH="1" flipV="1">
              <a:off x="8206624" y="4886623"/>
              <a:ext cx="16508" cy="333076"/>
            </a:xfrm>
            <a:prstGeom prst="straightConnector1">
              <a:avLst/>
            </a:prstGeom>
            <a:noFill/>
            <a:ln w="28575" cap="flat" cmpd="sng" algn="ctr">
              <a:solidFill>
                <a:srgbClr val="00B050"/>
              </a:solidFill>
              <a:prstDash val="solid"/>
              <a:tailEnd type="arrow"/>
            </a:ln>
            <a:effectLst/>
          </p:spPr>
        </p:cxnSp>
        <p:cxnSp>
          <p:nvCxnSpPr>
            <p:cNvPr id="152" name="Straight Arrow Connector 151"/>
            <p:cNvCxnSpPr>
              <a:cxnSpLocks/>
            </p:cNvCxnSpPr>
            <p:nvPr/>
          </p:nvCxnSpPr>
          <p:spPr>
            <a:xfrm flipH="1">
              <a:off x="4452076" y="4020432"/>
              <a:ext cx="15240" cy="295505"/>
            </a:xfrm>
            <a:prstGeom prst="straightConnector1">
              <a:avLst/>
            </a:prstGeom>
            <a:noFill/>
            <a:ln w="28575" cap="flat" cmpd="sng" algn="ctr">
              <a:solidFill>
                <a:srgbClr val="00B050"/>
              </a:solidFill>
              <a:prstDash val="solid"/>
              <a:tailEnd type="arrow"/>
            </a:ln>
            <a:effectLst/>
          </p:spPr>
        </p:cxnSp>
        <p:sp>
          <p:nvSpPr>
            <p:cNvPr id="153" name="Rectangle 152"/>
            <p:cNvSpPr/>
            <p:nvPr/>
          </p:nvSpPr>
          <p:spPr>
            <a:xfrm>
              <a:off x="7407165" y="6874271"/>
              <a:ext cx="634423" cy="345148"/>
            </a:xfrm>
            <a:prstGeom prst="rect">
              <a:avLst/>
            </a:prstGeom>
            <a:noFill/>
            <a:ln w="3175" cap="flat" cmpd="sng" algn="ctr">
              <a:solidFill>
                <a:srgbClr val="4F81BD">
                  <a:shade val="50000"/>
                </a:srgbClr>
              </a:solidFill>
              <a:prstDash val="solid"/>
            </a:ln>
            <a:effectLst/>
          </p:spPr>
          <p:txBody>
            <a:bodyPr anchor="ctr"/>
            <a:lstStyle/>
            <a:p>
              <a:pPr algn="ctr" defTabSz="914217">
                <a:defRPr/>
              </a:pPr>
              <a:endParaRPr lang="en-GB" sz="1400" kern="0">
                <a:solidFill>
                  <a:prstClr val="white"/>
                </a:solidFill>
                <a:latin typeface="Calibri"/>
              </a:endParaRPr>
            </a:p>
          </p:txBody>
        </p:sp>
        <p:sp>
          <p:nvSpPr>
            <p:cNvPr id="154" name="TextBox 50"/>
            <p:cNvSpPr txBox="1">
              <a:spLocks noChangeArrowheads="1"/>
            </p:cNvSpPr>
            <p:nvPr/>
          </p:nvSpPr>
          <p:spPr bwMode="auto">
            <a:xfrm>
              <a:off x="7481016" y="7270263"/>
              <a:ext cx="1684745" cy="307777"/>
            </a:xfrm>
            <a:prstGeom prst="rect">
              <a:avLst/>
            </a:prstGeom>
            <a:noFill/>
            <a:ln w="9525">
              <a:noFill/>
              <a:miter lim="800000"/>
              <a:headEnd/>
              <a:tailEnd/>
            </a:ln>
          </p:spPr>
          <p:txBody>
            <a:bodyPr>
              <a:spAutoFit/>
            </a:bodyPr>
            <a:lstStyle/>
            <a:p>
              <a:pPr defTabSz="914217">
                <a:defRPr/>
              </a:pPr>
              <a:r>
                <a:rPr lang="en-GB" sz="1400" u="sng" kern="0" dirty="0">
                  <a:solidFill>
                    <a:prstClr val="black"/>
                  </a:solidFill>
                </a:rPr>
                <a:t>Order/Contract</a:t>
              </a:r>
            </a:p>
          </p:txBody>
        </p:sp>
        <p:cxnSp>
          <p:nvCxnSpPr>
            <p:cNvPr id="156" name="Straight Arrow Connector 155"/>
            <p:cNvCxnSpPr>
              <a:stCxn id="154" idx="0"/>
              <a:endCxn id="131" idx="2"/>
            </p:cNvCxnSpPr>
            <p:nvPr/>
          </p:nvCxnSpPr>
          <p:spPr>
            <a:xfrm flipV="1">
              <a:off x="8323389" y="6464926"/>
              <a:ext cx="251689" cy="805337"/>
            </a:xfrm>
            <a:prstGeom prst="straightConnector1">
              <a:avLst/>
            </a:prstGeom>
            <a:noFill/>
            <a:ln w="28575" cap="flat" cmpd="sng" algn="ctr">
              <a:solidFill>
                <a:srgbClr val="00B050"/>
              </a:solidFill>
              <a:prstDash val="solid"/>
              <a:tailEnd type="arrow"/>
            </a:ln>
            <a:effectLst/>
          </p:spPr>
        </p:cxnSp>
        <p:sp>
          <p:nvSpPr>
            <p:cNvPr id="159" name="TextBox 50"/>
            <p:cNvSpPr txBox="1">
              <a:spLocks noChangeArrowheads="1"/>
            </p:cNvSpPr>
            <p:nvPr/>
          </p:nvSpPr>
          <p:spPr bwMode="auto">
            <a:xfrm>
              <a:off x="6323811" y="6175708"/>
              <a:ext cx="559769" cy="307777"/>
            </a:xfrm>
            <a:prstGeom prst="rect">
              <a:avLst/>
            </a:prstGeom>
            <a:noFill/>
            <a:ln w="9525">
              <a:noFill/>
              <a:miter lim="800000"/>
              <a:headEnd/>
              <a:tailEnd/>
            </a:ln>
          </p:spPr>
          <p:txBody>
            <a:bodyPr wrap="none">
              <a:spAutoFit/>
            </a:bodyPr>
            <a:lstStyle/>
            <a:p>
              <a:pPr defTabSz="914217">
                <a:defRPr/>
              </a:pPr>
              <a:r>
                <a:rPr lang="en-GB" sz="1400" b="1" kern="0" dirty="0" err="1">
                  <a:solidFill>
                    <a:prstClr val="black"/>
                  </a:solidFill>
                </a:rPr>
                <a:t>CLoA</a:t>
              </a:r>
              <a:endParaRPr lang="en-GB" sz="1400" b="1" kern="0" dirty="0">
                <a:solidFill>
                  <a:prstClr val="black"/>
                </a:solidFill>
              </a:endParaRPr>
            </a:p>
          </p:txBody>
        </p:sp>
        <p:sp>
          <p:nvSpPr>
            <p:cNvPr id="160" name="Rectangle 159"/>
            <p:cNvSpPr/>
            <p:nvPr/>
          </p:nvSpPr>
          <p:spPr>
            <a:xfrm>
              <a:off x="6285656" y="6175708"/>
              <a:ext cx="634423" cy="345148"/>
            </a:xfrm>
            <a:prstGeom prst="rect">
              <a:avLst/>
            </a:prstGeom>
            <a:noFill/>
            <a:ln w="3175" cap="flat" cmpd="sng" algn="ctr">
              <a:solidFill>
                <a:srgbClr val="4F81BD">
                  <a:shade val="50000"/>
                </a:srgbClr>
              </a:solidFill>
              <a:prstDash val="solid"/>
            </a:ln>
            <a:effectLst/>
          </p:spPr>
          <p:txBody>
            <a:bodyPr anchor="ctr"/>
            <a:lstStyle/>
            <a:p>
              <a:pPr algn="ctr" defTabSz="914217">
                <a:defRPr/>
              </a:pPr>
              <a:endParaRPr lang="en-GB" sz="1400" kern="0">
                <a:solidFill>
                  <a:prstClr val="white"/>
                </a:solidFill>
                <a:latin typeface="Calibri"/>
              </a:endParaRPr>
            </a:p>
          </p:txBody>
        </p:sp>
        <p:cxnSp>
          <p:nvCxnSpPr>
            <p:cNvPr id="161" name="Straight Arrow Connector 160"/>
            <p:cNvCxnSpPr/>
            <p:nvPr/>
          </p:nvCxnSpPr>
          <p:spPr>
            <a:xfrm flipH="1">
              <a:off x="7015902" y="6342996"/>
              <a:ext cx="838737" cy="0"/>
            </a:xfrm>
            <a:prstGeom prst="straightConnector1">
              <a:avLst/>
            </a:prstGeom>
            <a:noFill/>
            <a:ln w="38100" cap="flat" cmpd="sng" algn="ctr">
              <a:solidFill>
                <a:srgbClr val="4F81BD">
                  <a:shade val="95000"/>
                  <a:satMod val="105000"/>
                </a:srgbClr>
              </a:solidFill>
              <a:prstDash val="dash"/>
              <a:headEnd type="arrow" w="med" len="med"/>
              <a:tailEnd type="arrow" w="med" len="med"/>
            </a:ln>
            <a:effectLst/>
          </p:spPr>
        </p:cxnSp>
        <p:cxnSp>
          <p:nvCxnSpPr>
            <p:cNvPr id="162" name="Straight Arrow Connector 161"/>
            <p:cNvCxnSpPr/>
            <p:nvPr/>
          </p:nvCxnSpPr>
          <p:spPr>
            <a:xfrm flipH="1">
              <a:off x="5226177" y="6348281"/>
              <a:ext cx="984836" cy="0"/>
            </a:xfrm>
            <a:prstGeom prst="straightConnector1">
              <a:avLst/>
            </a:prstGeom>
            <a:noFill/>
            <a:ln w="38100" cap="flat" cmpd="sng" algn="ctr">
              <a:solidFill>
                <a:srgbClr val="4F81BD">
                  <a:shade val="95000"/>
                  <a:satMod val="105000"/>
                </a:srgbClr>
              </a:solidFill>
              <a:prstDash val="dash"/>
              <a:headEnd type="arrow" w="med" len="med"/>
              <a:tailEnd type="arrow" w="med" len="med"/>
            </a:ln>
            <a:effectLst/>
          </p:spPr>
        </p:cxnSp>
        <p:sp>
          <p:nvSpPr>
            <p:cNvPr id="163" name="TextBox 46"/>
            <p:cNvSpPr txBox="1">
              <a:spLocks noChangeArrowheads="1"/>
            </p:cNvSpPr>
            <p:nvPr/>
          </p:nvSpPr>
          <p:spPr bwMode="auto">
            <a:xfrm>
              <a:off x="3985487" y="3435525"/>
              <a:ext cx="926247" cy="523220"/>
            </a:xfrm>
            <a:prstGeom prst="rect">
              <a:avLst/>
            </a:prstGeom>
            <a:noFill/>
            <a:ln w="9525">
              <a:noFill/>
              <a:miter lim="800000"/>
              <a:headEnd/>
              <a:tailEnd/>
            </a:ln>
          </p:spPr>
          <p:txBody>
            <a:bodyPr wrap="square">
              <a:spAutoFit/>
            </a:bodyPr>
            <a:lstStyle/>
            <a:p>
              <a:pPr algn="ctr" defTabSz="914217">
                <a:defRPr/>
              </a:pPr>
              <a:r>
                <a:rPr lang="en-GB" sz="1400" kern="0" dirty="0">
                  <a:solidFill>
                    <a:prstClr val="black"/>
                  </a:solidFill>
                </a:rPr>
                <a:t>PO rec’d</a:t>
              </a:r>
            </a:p>
            <a:p>
              <a:pPr algn="ctr" defTabSz="914217">
                <a:defRPr/>
              </a:pPr>
              <a:r>
                <a:rPr lang="en-GB" sz="1400" kern="0" dirty="0">
                  <a:solidFill>
                    <a:prstClr val="black"/>
                  </a:solidFill>
                </a:rPr>
                <a:t>for LP info</a:t>
              </a:r>
            </a:p>
          </p:txBody>
        </p:sp>
        <p:sp>
          <p:nvSpPr>
            <p:cNvPr id="164" name="Rectangle 163"/>
            <p:cNvSpPr/>
            <p:nvPr/>
          </p:nvSpPr>
          <p:spPr>
            <a:xfrm>
              <a:off x="4029153" y="3447762"/>
              <a:ext cx="836918" cy="500829"/>
            </a:xfrm>
            <a:prstGeom prst="rect">
              <a:avLst/>
            </a:prstGeom>
            <a:noFill/>
            <a:ln w="3175" cap="flat" cmpd="sng" algn="ctr">
              <a:solidFill>
                <a:srgbClr val="4F81BD">
                  <a:shade val="50000"/>
                </a:srgbClr>
              </a:solidFill>
              <a:prstDash val="solid"/>
            </a:ln>
            <a:effectLst/>
          </p:spPr>
          <p:txBody>
            <a:bodyPr anchor="ctr"/>
            <a:lstStyle/>
            <a:p>
              <a:pPr algn="ctr" defTabSz="914217">
                <a:defRPr/>
              </a:pPr>
              <a:endParaRPr lang="en-GB" sz="1400" kern="0" dirty="0">
                <a:solidFill>
                  <a:prstClr val="white"/>
                </a:solidFill>
                <a:latin typeface="Calibri"/>
              </a:endParaRPr>
            </a:p>
          </p:txBody>
        </p:sp>
        <p:sp>
          <p:nvSpPr>
            <p:cNvPr id="185" name="TextBox 46"/>
            <p:cNvSpPr txBox="1">
              <a:spLocks noChangeArrowheads="1"/>
            </p:cNvSpPr>
            <p:nvPr/>
          </p:nvSpPr>
          <p:spPr bwMode="auto">
            <a:xfrm>
              <a:off x="4825464" y="6827884"/>
              <a:ext cx="926247" cy="307777"/>
            </a:xfrm>
            <a:prstGeom prst="rect">
              <a:avLst/>
            </a:prstGeom>
            <a:noFill/>
            <a:ln w="9525">
              <a:noFill/>
              <a:miter lim="800000"/>
              <a:headEnd/>
              <a:tailEnd/>
            </a:ln>
          </p:spPr>
          <p:txBody>
            <a:bodyPr wrap="square">
              <a:spAutoFit/>
            </a:bodyPr>
            <a:lstStyle/>
            <a:p>
              <a:pPr algn="ctr" defTabSz="914217">
                <a:defRPr/>
              </a:pPr>
              <a:r>
                <a:rPr lang="en-GB" sz="1400" kern="0" dirty="0">
                  <a:solidFill>
                    <a:prstClr val="black"/>
                  </a:solidFill>
                </a:rPr>
                <a:t>STSYG</a:t>
              </a:r>
            </a:p>
          </p:txBody>
        </p:sp>
        <p:sp>
          <p:nvSpPr>
            <p:cNvPr id="186" name="Rectangle 185"/>
            <p:cNvSpPr/>
            <p:nvPr/>
          </p:nvSpPr>
          <p:spPr>
            <a:xfrm>
              <a:off x="4911734" y="6782650"/>
              <a:ext cx="739733" cy="391735"/>
            </a:xfrm>
            <a:prstGeom prst="rect">
              <a:avLst/>
            </a:prstGeom>
            <a:noFill/>
            <a:ln w="3175" cap="flat" cmpd="sng" algn="ctr">
              <a:solidFill>
                <a:srgbClr val="4F81BD">
                  <a:shade val="50000"/>
                </a:srgbClr>
              </a:solidFill>
              <a:prstDash val="solid"/>
            </a:ln>
            <a:effectLst/>
          </p:spPr>
          <p:txBody>
            <a:bodyPr anchor="ctr"/>
            <a:lstStyle/>
            <a:p>
              <a:pPr algn="ctr" defTabSz="914217">
                <a:defRPr/>
              </a:pPr>
              <a:endParaRPr lang="en-GB" sz="1400" kern="0" dirty="0">
                <a:solidFill>
                  <a:prstClr val="white"/>
                </a:solidFill>
                <a:latin typeface="Calibri"/>
              </a:endParaRPr>
            </a:p>
          </p:txBody>
        </p:sp>
        <p:cxnSp>
          <p:nvCxnSpPr>
            <p:cNvPr id="188" name="Straight Arrow Connector 187"/>
            <p:cNvCxnSpPr/>
            <p:nvPr/>
          </p:nvCxnSpPr>
          <p:spPr>
            <a:xfrm>
              <a:off x="4781069" y="6477190"/>
              <a:ext cx="150639" cy="305460"/>
            </a:xfrm>
            <a:prstGeom prst="straightConnector1">
              <a:avLst/>
            </a:prstGeom>
            <a:noFill/>
            <a:ln w="28575" cap="flat" cmpd="sng" algn="ctr">
              <a:solidFill>
                <a:srgbClr val="00B050"/>
              </a:solidFill>
              <a:prstDash val="solid"/>
              <a:tailEnd type="arrow"/>
            </a:ln>
            <a:effectLst/>
          </p:spPr>
        </p:cxnSp>
        <p:cxnSp>
          <p:nvCxnSpPr>
            <p:cNvPr id="189" name="Straight Arrow Connector 188"/>
            <p:cNvCxnSpPr>
              <a:cxnSpLocks/>
            </p:cNvCxnSpPr>
            <p:nvPr/>
          </p:nvCxnSpPr>
          <p:spPr>
            <a:xfrm>
              <a:off x="5866747" y="7089452"/>
              <a:ext cx="399474" cy="100679"/>
            </a:xfrm>
            <a:prstGeom prst="straightConnector1">
              <a:avLst/>
            </a:prstGeom>
            <a:noFill/>
            <a:ln w="28575" cap="flat" cmpd="sng" algn="ctr">
              <a:solidFill>
                <a:srgbClr val="00B050"/>
              </a:solidFill>
              <a:prstDash val="solid"/>
              <a:tailEnd type="arrow"/>
            </a:ln>
            <a:effectLst/>
          </p:spPr>
        </p:cxnSp>
        <p:sp>
          <p:nvSpPr>
            <p:cNvPr id="47" name="Rounded Rectangle 4">
              <a:extLst>
                <a:ext uri="{FF2B5EF4-FFF2-40B4-BE49-F238E27FC236}">
                  <a16:creationId xmlns:a16="http://schemas.microsoft.com/office/drawing/2014/main" id="{80FDC90F-6EFE-40DD-BA79-81E486F47BB5}"/>
                </a:ext>
              </a:extLst>
            </p:cNvPr>
            <p:cNvSpPr/>
            <p:nvPr/>
          </p:nvSpPr>
          <p:spPr bwMode="auto">
            <a:xfrm>
              <a:off x="7652099" y="4479631"/>
              <a:ext cx="1176926" cy="282972"/>
            </a:xfrm>
            <a:prstGeom prst="roundRect">
              <a:avLst/>
            </a:prstGeom>
            <a:solidFill>
              <a:schemeClr val="bg1"/>
            </a:solidFill>
            <a:ln w="19050" cap="flat" cmpd="sng" algn="ctr">
              <a:solidFill>
                <a:srgbClr val="C90044"/>
              </a:solidFill>
              <a:prstDash val="solid"/>
              <a:round/>
              <a:headEnd type="none" w="med" len="med"/>
              <a:tailEnd type="triangle" w="lg" len="med"/>
            </a:ln>
            <a:effectLst/>
          </p:spPr>
          <p:txBody>
            <a:bodyPr vert="horz" wrap="square" lIns="35994" tIns="35994" rIns="35994" bIns="35994" numCol="1" rtlCol="0" anchor="t" anchorCtr="0" compatLnSpc="1">
              <a:prstTxWarp prst="textNoShape">
                <a:avLst/>
              </a:prstTxWarp>
              <a:spAutoFit/>
            </a:bodyPr>
            <a:lstStyle/>
            <a:p>
              <a:pPr defTabSz="914217" fontAlgn="base">
                <a:spcBef>
                  <a:spcPct val="0"/>
                </a:spcBef>
                <a:spcAft>
                  <a:spcPct val="0"/>
                </a:spcAft>
              </a:pPr>
              <a:endParaRPr lang="en-GB" sz="1400">
                <a:latin typeface="Arial" charset="0"/>
                <a:cs typeface="Arial" charset="0"/>
              </a:endParaRPr>
            </a:p>
          </p:txBody>
        </p:sp>
        <p:sp>
          <p:nvSpPr>
            <p:cNvPr id="48" name="TextBox 10">
              <a:extLst>
                <a:ext uri="{FF2B5EF4-FFF2-40B4-BE49-F238E27FC236}">
                  <a16:creationId xmlns:a16="http://schemas.microsoft.com/office/drawing/2014/main" id="{5775BCE2-280A-4635-AA62-781BCE2C8301}"/>
                </a:ext>
              </a:extLst>
            </p:cNvPr>
            <p:cNvSpPr txBox="1">
              <a:spLocks noChangeArrowheads="1"/>
            </p:cNvSpPr>
            <p:nvPr/>
          </p:nvSpPr>
          <p:spPr bwMode="auto">
            <a:xfrm>
              <a:off x="7635033" y="4411390"/>
              <a:ext cx="1176925" cy="369332"/>
            </a:xfrm>
            <a:prstGeom prst="rect">
              <a:avLst/>
            </a:prstGeom>
            <a:noFill/>
            <a:ln w="9525">
              <a:noFill/>
              <a:miter lim="800000"/>
              <a:headEnd/>
              <a:tailEnd/>
            </a:ln>
          </p:spPr>
          <p:txBody>
            <a:bodyPr wrap="none">
              <a:spAutoFit/>
            </a:bodyPr>
            <a:lstStyle/>
            <a:p>
              <a:pPr defTabSz="914217">
                <a:defRPr/>
              </a:pPr>
              <a:r>
                <a:rPr lang="en-GB" u="sng" kern="0" dirty="0">
                  <a:solidFill>
                    <a:prstClr val="black"/>
                  </a:solidFill>
                  <a:latin typeface="Calibri" pitchFamily="34" charset="0"/>
                </a:rPr>
                <a:t>Gaining SP</a:t>
              </a:r>
              <a:endParaRPr lang="en-US" u="sng" kern="0" dirty="0">
                <a:solidFill>
                  <a:prstClr val="black"/>
                </a:solidFill>
                <a:latin typeface="Calibri" pitchFamily="34" charset="0"/>
              </a:endParaRPr>
            </a:p>
          </p:txBody>
        </p:sp>
        <p:cxnSp>
          <p:nvCxnSpPr>
            <p:cNvPr id="49" name="Straight Arrow Connector 48">
              <a:extLst>
                <a:ext uri="{FF2B5EF4-FFF2-40B4-BE49-F238E27FC236}">
                  <a16:creationId xmlns:a16="http://schemas.microsoft.com/office/drawing/2014/main" id="{A8982161-32E3-4C58-85E1-D7C7B26F7DB1}"/>
                </a:ext>
              </a:extLst>
            </p:cNvPr>
            <p:cNvCxnSpPr>
              <a:cxnSpLocks/>
            </p:cNvCxnSpPr>
            <p:nvPr/>
          </p:nvCxnSpPr>
          <p:spPr>
            <a:xfrm flipV="1">
              <a:off x="8225595" y="4112944"/>
              <a:ext cx="8256" cy="268084"/>
            </a:xfrm>
            <a:prstGeom prst="straightConnector1">
              <a:avLst/>
            </a:prstGeom>
            <a:noFill/>
            <a:ln w="28575" cap="flat" cmpd="sng" algn="ctr">
              <a:solidFill>
                <a:srgbClr val="00B050"/>
              </a:solidFill>
              <a:prstDash val="solid"/>
              <a:tailEnd type="arrow"/>
            </a:ln>
            <a:effectLst/>
          </p:spPr>
        </p:cxnSp>
        <p:sp>
          <p:nvSpPr>
            <p:cNvPr id="50" name="TextBox 73">
              <a:extLst>
                <a:ext uri="{FF2B5EF4-FFF2-40B4-BE49-F238E27FC236}">
                  <a16:creationId xmlns:a16="http://schemas.microsoft.com/office/drawing/2014/main" id="{7729EA80-B037-4A79-A9C3-2DCD4FC538BD}"/>
                </a:ext>
              </a:extLst>
            </p:cNvPr>
            <p:cNvSpPr txBox="1">
              <a:spLocks noChangeArrowheads="1"/>
            </p:cNvSpPr>
            <p:nvPr/>
          </p:nvSpPr>
          <p:spPr bwMode="auto">
            <a:xfrm>
              <a:off x="7892215" y="3571694"/>
              <a:ext cx="617477" cy="523220"/>
            </a:xfrm>
            <a:prstGeom prst="rect">
              <a:avLst/>
            </a:prstGeom>
            <a:noFill/>
            <a:ln w="9525">
              <a:noFill/>
              <a:miter lim="800000"/>
              <a:headEnd/>
              <a:tailEnd/>
            </a:ln>
          </p:spPr>
          <p:txBody>
            <a:bodyPr wrap="none">
              <a:spAutoFit/>
            </a:bodyPr>
            <a:lstStyle/>
            <a:p>
              <a:pPr defTabSz="914217">
                <a:buFont typeface="Arial" charset="0"/>
                <a:buChar char="•"/>
                <a:defRPr/>
              </a:pPr>
              <a:r>
                <a:rPr lang="en-GB" sz="1400" kern="0" dirty="0">
                  <a:solidFill>
                    <a:prstClr val="black"/>
                  </a:solidFill>
                </a:rPr>
                <a:t>PO+</a:t>
              </a:r>
            </a:p>
            <a:p>
              <a:pPr defTabSz="914217">
                <a:buFont typeface="Arial" charset="0"/>
                <a:buChar char="•"/>
                <a:defRPr/>
              </a:pPr>
              <a:r>
                <a:rPr lang="en-GB" sz="1400" kern="0" dirty="0" err="1">
                  <a:solidFill>
                    <a:prstClr val="black"/>
                  </a:solidFill>
                </a:rPr>
                <a:t>CLoA</a:t>
              </a:r>
              <a:endParaRPr lang="en-GB" sz="1400" kern="0" dirty="0">
                <a:solidFill>
                  <a:prstClr val="black"/>
                </a:solidFill>
              </a:endParaRPr>
            </a:p>
          </p:txBody>
        </p:sp>
        <p:sp>
          <p:nvSpPr>
            <p:cNvPr id="51" name="Rectangle 50">
              <a:extLst>
                <a:ext uri="{FF2B5EF4-FFF2-40B4-BE49-F238E27FC236}">
                  <a16:creationId xmlns:a16="http://schemas.microsoft.com/office/drawing/2014/main" id="{5C3DAE90-A19D-42B8-96FA-C8869A64C783}"/>
                </a:ext>
              </a:extLst>
            </p:cNvPr>
            <p:cNvSpPr/>
            <p:nvPr/>
          </p:nvSpPr>
          <p:spPr>
            <a:xfrm>
              <a:off x="7898366" y="3571669"/>
              <a:ext cx="607795" cy="520478"/>
            </a:xfrm>
            <a:prstGeom prst="rect">
              <a:avLst/>
            </a:prstGeom>
            <a:noFill/>
            <a:ln w="3175" cap="flat" cmpd="sng" algn="ctr">
              <a:solidFill>
                <a:srgbClr val="4F81BD">
                  <a:shade val="50000"/>
                </a:srgbClr>
              </a:solidFill>
              <a:prstDash val="solid"/>
            </a:ln>
            <a:effectLst/>
          </p:spPr>
          <p:txBody>
            <a:bodyPr anchor="ctr"/>
            <a:lstStyle/>
            <a:p>
              <a:pPr algn="ctr" defTabSz="914217">
                <a:defRPr/>
              </a:pPr>
              <a:endParaRPr lang="en-GB" sz="1400" kern="0">
                <a:solidFill>
                  <a:prstClr val="white"/>
                </a:solidFill>
                <a:latin typeface="Calibri"/>
              </a:endParaRPr>
            </a:p>
          </p:txBody>
        </p:sp>
        <p:cxnSp>
          <p:nvCxnSpPr>
            <p:cNvPr id="52" name="Straight Arrow Connector 51">
              <a:extLst>
                <a:ext uri="{FF2B5EF4-FFF2-40B4-BE49-F238E27FC236}">
                  <a16:creationId xmlns:a16="http://schemas.microsoft.com/office/drawing/2014/main" id="{7510D092-DAFC-4E60-9992-F2FF95D90644}"/>
                </a:ext>
              </a:extLst>
            </p:cNvPr>
            <p:cNvCxnSpPr>
              <a:cxnSpLocks/>
            </p:cNvCxnSpPr>
            <p:nvPr/>
          </p:nvCxnSpPr>
          <p:spPr>
            <a:xfrm flipH="1" flipV="1">
              <a:off x="8202361" y="3178919"/>
              <a:ext cx="16508" cy="333076"/>
            </a:xfrm>
            <a:prstGeom prst="straightConnector1">
              <a:avLst/>
            </a:prstGeom>
            <a:noFill/>
            <a:ln w="28575" cap="flat" cmpd="sng" algn="ctr">
              <a:solidFill>
                <a:srgbClr val="00B050"/>
              </a:solidFill>
              <a:prstDash val="solid"/>
              <a:tailEnd type="arrow"/>
            </a:ln>
            <a:effectLst/>
          </p:spPr>
        </p:cxnSp>
        <p:sp>
          <p:nvSpPr>
            <p:cNvPr id="56" name="Rounded Rectangle 4">
              <a:extLst>
                <a:ext uri="{FF2B5EF4-FFF2-40B4-BE49-F238E27FC236}">
                  <a16:creationId xmlns:a16="http://schemas.microsoft.com/office/drawing/2014/main" id="{549C880A-775F-4DA6-9089-71CF193EED68}"/>
                </a:ext>
              </a:extLst>
            </p:cNvPr>
            <p:cNvSpPr/>
            <p:nvPr/>
          </p:nvSpPr>
          <p:spPr bwMode="auto">
            <a:xfrm>
              <a:off x="3935488" y="4461999"/>
              <a:ext cx="1176926" cy="282972"/>
            </a:xfrm>
            <a:prstGeom prst="roundRect">
              <a:avLst/>
            </a:prstGeom>
            <a:solidFill>
              <a:schemeClr val="bg1"/>
            </a:solidFill>
            <a:ln w="19050" cap="flat" cmpd="sng" algn="ctr">
              <a:solidFill>
                <a:srgbClr val="C90044"/>
              </a:solidFill>
              <a:prstDash val="solid"/>
              <a:round/>
              <a:headEnd type="none" w="med" len="med"/>
              <a:tailEnd type="triangle" w="lg" len="med"/>
            </a:ln>
            <a:effectLst/>
          </p:spPr>
          <p:txBody>
            <a:bodyPr vert="horz" wrap="square" lIns="35994" tIns="35994" rIns="35994" bIns="35994" numCol="1" rtlCol="0" anchor="t" anchorCtr="0" compatLnSpc="1">
              <a:prstTxWarp prst="textNoShape">
                <a:avLst/>
              </a:prstTxWarp>
              <a:spAutoFit/>
            </a:bodyPr>
            <a:lstStyle/>
            <a:p>
              <a:pPr defTabSz="914217" fontAlgn="base">
                <a:spcBef>
                  <a:spcPct val="0"/>
                </a:spcBef>
                <a:spcAft>
                  <a:spcPct val="0"/>
                </a:spcAft>
              </a:pPr>
              <a:endParaRPr lang="en-GB" sz="1400">
                <a:latin typeface="Arial" charset="0"/>
                <a:cs typeface="Arial" charset="0"/>
              </a:endParaRPr>
            </a:p>
          </p:txBody>
        </p:sp>
        <p:sp>
          <p:nvSpPr>
            <p:cNvPr id="57" name="TextBox 10">
              <a:extLst>
                <a:ext uri="{FF2B5EF4-FFF2-40B4-BE49-F238E27FC236}">
                  <a16:creationId xmlns:a16="http://schemas.microsoft.com/office/drawing/2014/main" id="{6E4965D6-B9F8-4DB5-8559-EDA74B3592E4}"/>
                </a:ext>
              </a:extLst>
            </p:cNvPr>
            <p:cNvSpPr txBox="1">
              <a:spLocks noChangeArrowheads="1"/>
            </p:cNvSpPr>
            <p:nvPr/>
          </p:nvSpPr>
          <p:spPr bwMode="auto">
            <a:xfrm>
              <a:off x="3929299" y="4416920"/>
              <a:ext cx="1055097" cy="369332"/>
            </a:xfrm>
            <a:prstGeom prst="rect">
              <a:avLst/>
            </a:prstGeom>
            <a:noFill/>
            <a:ln w="9525">
              <a:noFill/>
              <a:miter lim="800000"/>
              <a:headEnd/>
              <a:tailEnd/>
            </a:ln>
          </p:spPr>
          <p:txBody>
            <a:bodyPr wrap="none">
              <a:spAutoFit/>
            </a:bodyPr>
            <a:lstStyle/>
            <a:p>
              <a:pPr defTabSz="914217">
                <a:defRPr/>
              </a:pPr>
              <a:r>
                <a:rPr lang="en-GB" u="sng" kern="0" dirty="0">
                  <a:solidFill>
                    <a:prstClr val="black"/>
                  </a:solidFill>
                  <a:latin typeface="Calibri" pitchFamily="34" charset="0"/>
                </a:rPr>
                <a:t>Losing SP</a:t>
              </a:r>
              <a:endParaRPr lang="en-US" u="sng" kern="0" dirty="0">
                <a:solidFill>
                  <a:prstClr val="black"/>
                </a:solidFill>
                <a:latin typeface="Calibri" pitchFamily="34" charset="0"/>
              </a:endParaRPr>
            </a:p>
          </p:txBody>
        </p:sp>
        <p:cxnSp>
          <p:nvCxnSpPr>
            <p:cNvPr id="58" name="Straight Arrow Connector 57">
              <a:extLst>
                <a:ext uri="{FF2B5EF4-FFF2-40B4-BE49-F238E27FC236}">
                  <a16:creationId xmlns:a16="http://schemas.microsoft.com/office/drawing/2014/main" id="{76DCB59C-C1C5-4AEF-801C-BA12804D261B}"/>
                </a:ext>
              </a:extLst>
            </p:cNvPr>
            <p:cNvCxnSpPr>
              <a:cxnSpLocks/>
            </p:cNvCxnSpPr>
            <p:nvPr/>
          </p:nvCxnSpPr>
          <p:spPr>
            <a:xfrm>
              <a:off x="4455656" y="4869274"/>
              <a:ext cx="1169" cy="223820"/>
            </a:xfrm>
            <a:prstGeom prst="straightConnector1">
              <a:avLst/>
            </a:prstGeom>
            <a:noFill/>
            <a:ln w="28575" cap="flat" cmpd="sng" algn="ctr">
              <a:solidFill>
                <a:srgbClr val="00B050"/>
              </a:solidFill>
              <a:prstDash val="solid"/>
              <a:tailEnd type="arrow"/>
            </a:ln>
            <a:effectLst/>
          </p:spPr>
        </p:cxnSp>
        <p:cxnSp>
          <p:nvCxnSpPr>
            <p:cNvPr id="59" name="Straight Arrow Connector 58">
              <a:extLst>
                <a:ext uri="{FF2B5EF4-FFF2-40B4-BE49-F238E27FC236}">
                  <a16:creationId xmlns:a16="http://schemas.microsoft.com/office/drawing/2014/main" id="{8F905425-A13D-4A29-A9C3-134989DB5C98}"/>
                </a:ext>
              </a:extLst>
            </p:cNvPr>
            <p:cNvCxnSpPr>
              <a:cxnSpLocks/>
            </p:cNvCxnSpPr>
            <p:nvPr/>
          </p:nvCxnSpPr>
          <p:spPr>
            <a:xfrm flipH="1">
              <a:off x="4460609" y="5674289"/>
              <a:ext cx="15240" cy="295505"/>
            </a:xfrm>
            <a:prstGeom prst="straightConnector1">
              <a:avLst/>
            </a:prstGeom>
            <a:noFill/>
            <a:ln w="28575" cap="flat" cmpd="sng" algn="ctr">
              <a:solidFill>
                <a:srgbClr val="00B050"/>
              </a:solidFill>
              <a:prstDash val="solid"/>
              <a:tailEnd type="arrow"/>
            </a:ln>
            <a:effectLst/>
          </p:spPr>
        </p:cxnSp>
        <p:sp>
          <p:nvSpPr>
            <p:cNvPr id="60" name="TextBox 46">
              <a:extLst>
                <a:ext uri="{FF2B5EF4-FFF2-40B4-BE49-F238E27FC236}">
                  <a16:creationId xmlns:a16="http://schemas.microsoft.com/office/drawing/2014/main" id="{63620C2A-0574-4940-B0A3-CD6326A71309}"/>
                </a:ext>
              </a:extLst>
            </p:cNvPr>
            <p:cNvSpPr txBox="1">
              <a:spLocks noChangeArrowheads="1"/>
            </p:cNvSpPr>
            <p:nvPr/>
          </p:nvSpPr>
          <p:spPr bwMode="auto">
            <a:xfrm>
              <a:off x="3994020" y="5089382"/>
              <a:ext cx="926247" cy="523220"/>
            </a:xfrm>
            <a:prstGeom prst="rect">
              <a:avLst/>
            </a:prstGeom>
            <a:noFill/>
            <a:ln w="9525">
              <a:noFill/>
              <a:miter lim="800000"/>
              <a:headEnd/>
              <a:tailEnd/>
            </a:ln>
          </p:spPr>
          <p:txBody>
            <a:bodyPr wrap="square">
              <a:spAutoFit/>
            </a:bodyPr>
            <a:lstStyle/>
            <a:p>
              <a:pPr algn="ctr" defTabSz="914217">
                <a:defRPr/>
              </a:pPr>
              <a:r>
                <a:rPr lang="en-GB" sz="1400" kern="0" dirty="0">
                  <a:solidFill>
                    <a:prstClr val="black"/>
                  </a:solidFill>
                </a:rPr>
                <a:t>PO rec’d</a:t>
              </a:r>
            </a:p>
            <a:p>
              <a:pPr algn="ctr" defTabSz="914217">
                <a:defRPr/>
              </a:pPr>
              <a:r>
                <a:rPr lang="en-GB" sz="1400" kern="0" dirty="0">
                  <a:solidFill>
                    <a:prstClr val="black"/>
                  </a:solidFill>
                </a:rPr>
                <a:t>for LP info</a:t>
              </a:r>
            </a:p>
          </p:txBody>
        </p:sp>
        <p:sp>
          <p:nvSpPr>
            <p:cNvPr id="61" name="Rectangle 60">
              <a:extLst>
                <a:ext uri="{FF2B5EF4-FFF2-40B4-BE49-F238E27FC236}">
                  <a16:creationId xmlns:a16="http://schemas.microsoft.com/office/drawing/2014/main" id="{D3E24F58-C8F1-41AF-9399-0656C332CA38}"/>
                </a:ext>
              </a:extLst>
            </p:cNvPr>
            <p:cNvSpPr/>
            <p:nvPr/>
          </p:nvSpPr>
          <p:spPr>
            <a:xfrm>
              <a:off x="4037686" y="5101619"/>
              <a:ext cx="836918" cy="500829"/>
            </a:xfrm>
            <a:prstGeom prst="rect">
              <a:avLst/>
            </a:prstGeom>
            <a:noFill/>
            <a:ln w="3175" cap="flat" cmpd="sng" algn="ctr">
              <a:solidFill>
                <a:srgbClr val="4F81BD">
                  <a:shade val="50000"/>
                </a:srgbClr>
              </a:solidFill>
              <a:prstDash val="solid"/>
            </a:ln>
            <a:effectLst/>
          </p:spPr>
          <p:txBody>
            <a:bodyPr anchor="ctr"/>
            <a:lstStyle/>
            <a:p>
              <a:pPr algn="ctr" defTabSz="914217">
                <a:defRPr/>
              </a:pPr>
              <a:endParaRPr lang="en-GB" sz="1400" kern="0" dirty="0">
                <a:solidFill>
                  <a:prstClr val="white"/>
                </a:solidFill>
                <a:latin typeface="Calibri"/>
              </a:endParaRPr>
            </a:p>
          </p:txBody>
        </p:sp>
        <p:sp>
          <p:nvSpPr>
            <p:cNvPr id="62" name="Rounded Rectangle 5">
              <a:extLst>
                <a:ext uri="{FF2B5EF4-FFF2-40B4-BE49-F238E27FC236}">
                  <a16:creationId xmlns:a16="http://schemas.microsoft.com/office/drawing/2014/main" id="{F7303DC2-3625-4523-8336-D23B2FEE0A18}"/>
                </a:ext>
              </a:extLst>
            </p:cNvPr>
            <p:cNvSpPr/>
            <p:nvPr/>
          </p:nvSpPr>
          <p:spPr bwMode="auto">
            <a:xfrm>
              <a:off x="4190906" y="2665131"/>
              <a:ext cx="536859" cy="329204"/>
            </a:xfrm>
            <a:prstGeom prst="roundRect">
              <a:avLst/>
            </a:prstGeom>
            <a:solidFill>
              <a:schemeClr val="bg1"/>
            </a:solidFill>
            <a:ln w="19050" cap="flat" cmpd="sng" algn="ctr">
              <a:solidFill>
                <a:srgbClr val="C90044"/>
              </a:solidFill>
              <a:prstDash val="solid"/>
              <a:round/>
              <a:headEnd type="none" w="med" len="med"/>
              <a:tailEnd type="triangle" w="lg" len="med"/>
            </a:ln>
            <a:effectLst/>
          </p:spPr>
          <p:txBody>
            <a:bodyPr vert="horz" wrap="square" lIns="35994" tIns="35994" rIns="35994" bIns="35994" numCol="1" rtlCol="0" anchor="t" anchorCtr="0" compatLnSpc="1">
              <a:prstTxWarp prst="textNoShape">
                <a:avLst/>
              </a:prstTxWarp>
              <a:spAutoFit/>
            </a:bodyPr>
            <a:lstStyle/>
            <a:p>
              <a:pPr defTabSz="914217" fontAlgn="base">
                <a:spcBef>
                  <a:spcPct val="0"/>
                </a:spcBef>
                <a:spcAft>
                  <a:spcPct val="0"/>
                </a:spcAft>
              </a:pPr>
              <a:endParaRPr lang="en-GB" sz="1400">
                <a:latin typeface="Arial" charset="0"/>
                <a:cs typeface="Arial" charset="0"/>
              </a:endParaRPr>
            </a:p>
          </p:txBody>
        </p:sp>
        <p:sp>
          <p:nvSpPr>
            <p:cNvPr id="63" name="TextBox 13">
              <a:extLst>
                <a:ext uri="{FF2B5EF4-FFF2-40B4-BE49-F238E27FC236}">
                  <a16:creationId xmlns:a16="http://schemas.microsoft.com/office/drawing/2014/main" id="{D66FE477-FDE3-446D-8A80-B6B9CD5C5F3B}"/>
                </a:ext>
              </a:extLst>
            </p:cNvPr>
            <p:cNvSpPr txBox="1">
              <a:spLocks noChangeArrowheads="1"/>
            </p:cNvSpPr>
            <p:nvPr/>
          </p:nvSpPr>
          <p:spPr bwMode="auto">
            <a:xfrm>
              <a:off x="4139844" y="2644702"/>
              <a:ext cx="688033" cy="369332"/>
            </a:xfrm>
            <a:prstGeom prst="rect">
              <a:avLst/>
            </a:prstGeom>
            <a:noFill/>
            <a:ln w="9525">
              <a:noFill/>
              <a:miter lim="800000"/>
              <a:headEnd/>
              <a:tailEnd/>
            </a:ln>
          </p:spPr>
          <p:txBody>
            <a:bodyPr wrap="square">
              <a:spAutoFit/>
            </a:bodyPr>
            <a:lstStyle/>
            <a:p>
              <a:pPr algn="ctr" defTabSz="914217">
                <a:defRPr/>
              </a:pPr>
              <a:r>
                <a:rPr lang="en-GB" u="sng" kern="0" dirty="0">
                  <a:solidFill>
                    <a:prstClr val="black"/>
                  </a:solidFill>
                  <a:latin typeface="Calibri" pitchFamily="34" charset="0"/>
                </a:rPr>
                <a:t>LNCP</a:t>
              </a:r>
            </a:p>
          </p:txBody>
        </p:sp>
        <p:cxnSp>
          <p:nvCxnSpPr>
            <p:cNvPr id="64" name="Straight Arrow Connector 63">
              <a:extLst>
                <a:ext uri="{FF2B5EF4-FFF2-40B4-BE49-F238E27FC236}">
                  <a16:creationId xmlns:a16="http://schemas.microsoft.com/office/drawing/2014/main" id="{9B68D92E-C28A-4D82-B3BB-D79D84369CB6}"/>
                </a:ext>
              </a:extLst>
            </p:cNvPr>
            <p:cNvCxnSpPr>
              <a:cxnSpLocks/>
            </p:cNvCxnSpPr>
            <p:nvPr/>
          </p:nvCxnSpPr>
          <p:spPr>
            <a:xfrm>
              <a:off x="4469224" y="3178459"/>
              <a:ext cx="1169" cy="223820"/>
            </a:xfrm>
            <a:prstGeom prst="straightConnector1">
              <a:avLst/>
            </a:prstGeom>
            <a:noFill/>
            <a:ln w="28575" cap="flat" cmpd="sng" algn="ctr">
              <a:solidFill>
                <a:srgbClr val="00B050"/>
              </a:solidFill>
              <a:prstDash val="solid"/>
              <a:tailEnd type="arrow"/>
            </a:ln>
            <a:effectLst/>
          </p:spPr>
        </p:cxnSp>
        <p:sp>
          <p:nvSpPr>
            <p:cNvPr id="65" name="TextBox 13">
              <a:extLst>
                <a:ext uri="{FF2B5EF4-FFF2-40B4-BE49-F238E27FC236}">
                  <a16:creationId xmlns:a16="http://schemas.microsoft.com/office/drawing/2014/main" id="{D20FE426-3310-4922-B042-75A28961B1F1}"/>
                </a:ext>
              </a:extLst>
            </p:cNvPr>
            <p:cNvSpPr txBox="1">
              <a:spLocks noChangeArrowheads="1"/>
            </p:cNvSpPr>
            <p:nvPr/>
          </p:nvSpPr>
          <p:spPr bwMode="auto">
            <a:xfrm>
              <a:off x="4017413" y="2090319"/>
              <a:ext cx="909864" cy="369332"/>
            </a:xfrm>
            <a:prstGeom prst="rect">
              <a:avLst/>
            </a:prstGeom>
            <a:noFill/>
            <a:ln w="9525">
              <a:noFill/>
              <a:miter lim="800000"/>
              <a:headEnd/>
              <a:tailEnd/>
            </a:ln>
          </p:spPr>
          <p:txBody>
            <a:bodyPr wrap="none">
              <a:spAutoFit/>
            </a:bodyPr>
            <a:lstStyle/>
            <a:p>
              <a:pPr algn="ctr"/>
              <a:r>
                <a:rPr lang="en-GB" u="sng" dirty="0">
                  <a:latin typeface="Calibri" pitchFamily="34" charset="0"/>
                </a:rPr>
                <a:t>Host CP</a:t>
              </a:r>
            </a:p>
          </p:txBody>
        </p:sp>
        <p:sp>
          <p:nvSpPr>
            <p:cNvPr id="66" name="TextBox 13">
              <a:extLst>
                <a:ext uri="{FF2B5EF4-FFF2-40B4-BE49-F238E27FC236}">
                  <a16:creationId xmlns:a16="http://schemas.microsoft.com/office/drawing/2014/main" id="{499C35E4-819E-4E8C-B3C1-C52E8086B3A1}"/>
                </a:ext>
              </a:extLst>
            </p:cNvPr>
            <p:cNvSpPr txBox="1">
              <a:spLocks noChangeArrowheads="1"/>
            </p:cNvSpPr>
            <p:nvPr/>
          </p:nvSpPr>
          <p:spPr bwMode="auto">
            <a:xfrm>
              <a:off x="4113163" y="1470497"/>
              <a:ext cx="748923" cy="369332"/>
            </a:xfrm>
            <a:prstGeom prst="rect">
              <a:avLst/>
            </a:prstGeom>
            <a:noFill/>
            <a:ln w="9525">
              <a:noFill/>
              <a:miter lim="800000"/>
              <a:headEnd/>
              <a:tailEnd/>
            </a:ln>
          </p:spPr>
          <p:txBody>
            <a:bodyPr wrap="none">
              <a:spAutoFit/>
            </a:bodyPr>
            <a:lstStyle/>
            <a:p>
              <a:pPr algn="ctr"/>
              <a:r>
                <a:rPr lang="en-GB" u="sng" dirty="0">
                  <a:latin typeface="Calibri" pitchFamily="34" charset="0"/>
                </a:rPr>
                <a:t>RH CP</a:t>
              </a:r>
            </a:p>
          </p:txBody>
        </p:sp>
        <p:sp>
          <p:nvSpPr>
            <p:cNvPr id="67" name="Oval 66">
              <a:extLst>
                <a:ext uri="{FF2B5EF4-FFF2-40B4-BE49-F238E27FC236}">
                  <a16:creationId xmlns:a16="http://schemas.microsoft.com/office/drawing/2014/main" id="{5FB6F166-6E7D-4673-8D80-E210CB54FE01}"/>
                </a:ext>
              </a:extLst>
            </p:cNvPr>
            <p:cNvSpPr/>
            <p:nvPr/>
          </p:nvSpPr>
          <p:spPr>
            <a:xfrm>
              <a:off x="3954381" y="1366604"/>
              <a:ext cx="994976" cy="1814283"/>
            </a:xfrm>
            <a:prstGeom prst="ellipse">
              <a:avLst/>
            </a:prstGeom>
            <a:noFill/>
            <a:ln w="28575">
              <a:solidFill>
                <a:srgbClr val="00B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TextBox 85">
              <a:extLst>
                <a:ext uri="{FF2B5EF4-FFF2-40B4-BE49-F238E27FC236}">
                  <a16:creationId xmlns:a16="http://schemas.microsoft.com/office/drawing/2014/main" id="{DB8F9921-BE78-4524-84B2-4D0CDC162B8D}"/>
                </a:ext>
              </a:extLst>
            </p:cNvPr>
            <p:cNvSpPr txBox="1">
              <a:spLocks noChangeArrowheads="1"/>
            </p:cNvSpPr>
            <p:nvPr/>
          </p:nvSpPr>
          <p:spPr bwMode="auto">
            <a:xfrm>
              <a:off x="5857616" y="2546184"/>
              <a:ext cx="974947" cy="523220"/>
            </a:xfrm>
            <a:prstGeom prst="rect">
              <a:avLst/>
            </a:prstGeom>
            <a:noFill/>
            <a:ln w="9525">
              <a:noFill/>
              <a:miter lim="800000"/>
              <a:headEnd/>
              <a:tailEnd/>
            </a:ln>
          </p:spPr>
          <p:txBody>
            <a:bodyPr wrap="none">
              <a:spAutoFit/>
            </a:bodyPr>
            <a:lstStyle/>
            <a:p>
              <a:pPr algn="ctr" defTabSz="914217">
                <a:defRPr/>
              </a:pPr>
              <a:r>
                <a:rPr lang="en-GB" sz="1400" kern="0" dirty="0">
                  <a:solidFill>
                    <a:prstClr val="black"/>
                  </a:solidFill>
                </a:rPr>
                <a:t>NPOR</a:t>
              </a:r>
            </a:p>
            <a:p>
              <a:pPr algn="ctr" defTabSz="914217">
                <a:buFont typeface="Arial" charset="0"/>
                <a:buChar char="•"/>
                <a:defRPr/>
              </a:pPr>
              <a:r>
                <a:rPr lang="en-GB" sz="1400" kern="0" dirty="0">
                  <a:solidFill>
                    <a:prstClr val="black"/>
                  </a:solidFill>
                </a:rPr>
                <a:t>acc/reject</a:t>
              </a:r>
            </a:p>
          </p:txBody>
        </p:sp>
        <p:sp>
          <p:nvSpPr>
            <p:cNvPr id="70" name="Rectangle 69">
              <a:extLst>
                <a:ext uri="{FF2B5EF4-FFF2-40B4-BE49-F238E27FC236}">
                  <a16:creationId xmlns:a16="http://schemas.microsoft.com/office/drawing/2014/main" id="{A671E414-7743-4BCC-B04D-25EB94C279BF}"/>
                </a:ext>
              </a:extLst>
            </p:cNvPr>
            <p:cNvSpPr/>
            <p:nvPr/>
          </p:nvSpPr>
          <p:spPr>
            <a:xfrm>
              <a:off x="5959767" y="2567372"/>
              <a:ext cx="806962" cy="526680"/>
            </a:xfrm>
            <a:prstGeom prst="rect">
              <a:avLst/>
            </a:prstGeom>
            <a:noFill/>
            <a:ln w="3175" cap="flat" cmpd="sng" algn="ctr">
              <a:solidFill>
                <a:srgbClr val="4F81BD">
                  <a:shade val="50000"/>
                </a:srgbClr>
              </a:solidFill>
              <a:prstDash val="solid"/>
            </a:ln>
            <a:effectLst/>
          </p:spPr>
          <p:txBody>
            <a:bodyPr anchor="ctr"/>
            <a:lstStyle/>
            <a:p>
              <a:pPr algn="ctr" defTabSz="914217">
                <a:defRPr/>
              </a:pPr>
              <a:endParaRPr lang="en-GB" sz="1400" kern="0">
                <a:solidFill>
                  <a:prstClr val="white"/>
                </a:solidFill>
                <a:latin typeface="Calibri"/>
              </a:endParaRPr>
            </a:p>
          </p:txBody>
        </p:sp>
        <p:cxnSp>
          <p:nvCxnSpPr>
            <p:cNvPr id="71" name="Straight Arrow Connector 70">
              <a:extLst>
                <a:ext uri="{FF2B5EF4-FFF2-40B4-BE49-F238E27FC236}">
                  <a16:creationId xmlns:a16="http://schemas.microsoft.com/office/drawing/2014/main" id="{4381131E-387A-46C9-BA61-F28079B19599}"/>
                </a:ext>
              </a:extLst>
            </p:cNvPr>
            <p:cNvCxnSpPr>
              <a:cxnSpLocks/>
              <a:stCxn id="116" idx="1"/>
            </p:cNvCxnSpPr>
            <p:nvPr/>
          </p:nvCxnSpPr>
          <p:spPr>
            <a:xfrm flipH="1" flipV="1">
              <a:off x="6959955" y="2785757"/>
              <a:ext cx="903496" cy="143720"/>
            </a:xfrm>
            <a:prstGeom prst="straightConnector1">
              <a:avLst/>
            </a:prstGeom>
            <a:noFill/>
            <a:ln w="28575" cap="flat" cmpd="sng" algn="ctr">
              <a:solidFill>
                <a:srgbClr val="00B050"/>
              </a:solidFill>
              <a:prstDash val="solid"/>
              <a:headEnd type="arrow" w="med" len="med"/>
              <a:tailEnd type="arrow" w="med" len="med"/>
            </a:ln>
            <a:effectLst/>
          </p:spPr>
        </p:cxnSp>
        <p:cxnSp>
          <p:nvCxnSpPr>
            <p:cNvPr id="72" name="Straight Arrow Connector 71">
              <a:extLst>
                <a:ext uri="{FF2B5EF4-FFF2-40B4-BE49-F238E27FC236}">
                  <a16:creationId xmlns:a16="http://schemas.microsoft.com/office/drawing/2014/main" id="{9098642E-420A-4BDA-9E7B-64933BF02033}"/>
                </a:ext>
              </a:extLst>
            </p:cNvPr>
            <p:cNvCxnSpPr/>
            <p:nvPr/>
          </p:nvCxnSpPr>
          <p:spPr>
            <a:xfrm flipH="1">
              <a:off x="4976117" y="2791042"/>
              <a:ext cx="838737" cy="0"/>
            </a:xfrm>
            <a:prstGeom prst="straightConnector1">
              <a:avLst/>
            </a:prstGeom>
            <a:noFill/>
            <a:ln w="28575" cap="flat" cmpd="sng" algn="ctr">
              <a:solidFill>
                <a:srgbClr val="00B050"/>
              </a:solidFill>
              <a:prstDash val="solid"/>
              <a:headEnd type="arrow" w="med" len="med"/>
              <a:tailEnd type="arrow" w="med" len="med"/>
            </a:ln>
            <a:effectLst/>
          </p:spPr>
        </p:cxnSp>
        <p:sp>
          <p:nvSpPr>
            <p:cNvPr id="73" name="TextBox 85">
              <a:extLst>
                <a:ext uri="{FF2B5EF4-FFF2-40B4-BE49-F238E27FC236}">
                  <a16:creationId xmlns:a16="http://schemas.microsoft.com/office/drawing/2014/main" id="{C9913431-D3F5-41E8-82C5-7A87563C89DB}"/>
                </a:ext>
              </a:extLst>
            </p:cNvPr>
            <p:cNvSpPr txBox="1">
              <a:spLocks noChangeArrowheads="1"/>
            </p:cNvSpPr>
            <p:nvPr/>
          </p:nvSpPr>
          <p:spPr bwMode="auto">
            <a:xfrm>
              <a:off x="5839714" y="1977128"/>
              <a:ext cx="974947" cy="523220"/>
            </a:xfrm>
            <a:prstGeom prst="rect">
              <a:avLst/>
            </a:prstGeom>
            <a:noFill/>
            <a:ln w="9525">
              <a:noFill/>
              <a:miter lim="800000"/>
              <a:headEnd/>
              <a:tailEnd/>
            </a:ln>
          </p:spPr>
          <p:txBody>
            <a:bodyPr wrap="none">
              <a:spAutoFit/>
            </a:bodyPr>
            <a:lstStyle/>
            <a:p>
              <a:pPr algn="ctr" defTabSz="914217">
                <a:defRPr/>
              </a:pPr>
              <a:r>
                <a:rPr lang="en-GB" sz="1400" kern="0" dirty="0">
                  <a:solidFill>
                    <a:prstClr val="black"/>
                  </a:solidFill>
                </a:rPr>
                <a:t>NPOR</a:t>
              </a:r>
            </a:p>
            <a:p>
              <a:pPr algn="ctr" defTabSz="914217">
                <a:buFont typeface="Arial" charset="0"/>
                <a:buChar char="•"/>
                <a:defRPr/>
              </a:pPr>
              <a:r>
                <a:rPr lang="en-GB" sz="1400" kern="0" dirty="0">
                  <a:solidFill>
                    <a:prstClr val="black"/>
                  </a:solidFill>
                </a:rPr>
                <a:t>acc/reject</a:t>
              </a:r>
            </a:p>
          </p:txBody>
        </p:sp>
        <p:sp>
          <p:nvSpPr>
            <p:cNvPr id="74" name="Rectangle 73">
              <a:extLst>
                <a:ext uri="{FF2B5EF4-FFF2-40B4-BE49-F238E27FC236}">
                  <a16:creationId xmlns:a16="http://schemas.microsoft.com/office/drawing/2014/main" id="{76A88261-E900-486D-9A4F-9B2F76DF5E75}"/>
                </a:ext>
              </a:extLst>
            </p:cNvPr>
            <p:cNvSpPr/>
            <p:nvPr/>
          </p:nvSpPr>
          <p:spPr>
            <a:xfrm>
              <a:off x="5941865" y="1998316"/>
              <a:ext cx="806962" cy="526680"/>
            </a:xfrm>
            <a:prstGeom prst="rect">
              <a:avLst/>
            </a:prstGeom>
            <a:noFill/>
            <a:ln w="3175" cap="flat" cmpd="sng" algn="ctr">
              <a:solidFill>
                <a:srgbClr val="4F81BD">
                  <a:shade val="50000"/>
                </a:srgbClr>
              </a:solidFill>
              <a:prstDash val="solid"/>
            </a:ln>
            <a:effectLst/>
          </p:spPr>
          <p:txBody>
            <a:bodyPr anchor="ctr"/>
            <a:lstStyle/>
            <a:p>
              <a:pPr algn="ctr" defTabSz="914217">
                <a:defRPr/>
              </a:pPr>
              <a:endParaRPr lang="en-GB" sz="1400" kern="0">
                <a:solidFill>
                  <a:prstClr val="white"/>
                </a:solidFill>
                <a:latin typeface="Calibri"/>
              </a:endParaRPr>
            </a:p>
          </p:txBody>
        </p:sp>
        <p:sp>
          <p:nvSpPr>
            <p:cNvPr id="75" name="TextBox 85">
              <a:extLst>
                <a:ext uri="{FF2B5EF4-FFF2-40B4-BE49-F238E27FC236}">
                  <a16:creationId xmlns:a16="http://schemas.microsoft.com/office/drawing/2014/main" id="{B7A954DC-8EB1-4977-BB4D-CB2AF2A73267}"/>
                </a:ext>
              </a:extLst>
            </p:cNvPr>
            <p:cNvSpPr txBox="1">
              <a:spLocks noChangeArrowheads="1"/>
            </p:cNvSpPr>
            <p:nvPr/>
          </p:nvSpPr>
          <p:spPr bwMode="auto">
            <a:xfrm>
              <a:off x="5821812" y="1408072"/>
              <a:ext cx="974947" cy="523220"/>
            </a:xfrm>
            <a:prstGeom prst="rect">
              <a:avLst/>
            </a:prstGeom>
            <a:noFill/>
            <a:ln w="9525">
              <a:noFill/>
              <a:miter lim="800000"/>
              <a:headEnd/>
              <a:tailEnd/>
            </a:ln>
          </p:spPr>
          <p:txBody>
            <a:bodyPr wrap="none">
              <a:spAutoFit/>
            </a:bodyPr>
            <a:lstStyle/>
            <a:p>
              <a:pPr algn="ctr" defTabSz="914217">
                <a:defRPr/>
              </a:pPr>
              <a:r>
                <a:rPr lang="en-GB" sz="1400" kern="0" dirty="0">
                  <a:solidFill>
                    <a:prstClr val="black"/>
                  </a:solidFill>
                </a:rPr>
                <a:t>NPOR</a:t>
              </a:r>
            </a:p>
            <a:p>
              <a:pPr algn="ctr" defTabSz="914217">
                <a:buFont typeface="Arial" charset="0"/>
                <a:buChar char="•"/>
                <a:defRPr/>
              </a:pPr>
              <a:r>
                <a:rPr lang="en-GB" sz="1400" kern="0" dirty="0">
                  <a:solidFill>
                    <a:prstClr val="black"/>
                  </a:solidFill>
                </a:rPr>
                <a:t>acc/reject</a:t>
              </a:r>
            </a:p>
          </p:txBody>
        </p:sp>
        <p:sp>
          <p:nvSpPr>
            <p:cNvPr id="76" name="Rectangle 75">
              <a:extLst>
                <a:ext uri="{FF2B5EF4-FFF2-40B4-BE49-F238E27FC236}">
                  <a16:creationId xmlns:a16="http://schemas.microsoft.com/office/drawing/2014/main" id="{DD1F6EF0-9162-40C6-9388-C7E8F538E58F}"/>
                </a:ext>
              </a:extLst>
            </p:cNvPr>
            <p:cNvSpPr/>
            <p:nvPr/>
          </p:nvSpPr>
          <p:spPr>
            <a:xfrm>
              <a:off x="5923963" y="1429260"/>
              <a:ext cx="806962" cy="526680"/>
            </a:xfrm>
            <a:prstGeom prst="rect">
              <a:avLst/>
            </a:prstGeom>
            <a:noFill/>
            <a:ln w="3175" cap="flat" cmpd="sng" algn="ctr">
              <a:solidFill>
                <a:srgbClr val="4F81BD">
                  <a:shade val="50000"/>
                </a:srgbClr>
              </a:solidFill>
              <a:prstDash val="solid"/>
            </a:ln>
            <a:effectLst/>
          </p:spPr>
          <p:txBody>
            <a:bodyPr anchor="ctr"/>
            <a:lstStyle/>
            <a:p>
              <a:pPr algn="ctr" defTabSz="914217">
                <a:defRPr/>
              </a:pPr>
              <a:endParaRPr lang="en-GB" sz="1400" kern="0">
                <a:solidFill>
                  <a:prstClr val="white"/>
                </a:solidFill>
                <a:latin typeface="Calibri"/>
              </a:endParaRPr>
            </a:p>
          </p:txBody>
        </p:sp>
        <p:cxnSp>
          <p:nvCxnSpPr>
            <p:cNvPr id="77" name="Straight Arrow Connector 76">
              <a:extLst>
                <a:ext uri="{FF2B5EF4-FFF2-40B4-BE49-F238E27FC236}">
                  <a16:creationId xmlns:a16="http://schemas.microsoft.com/office/drawing/2014/main" id="{FF7C29C8-B081-41BA-B724-DEDF7F3AE54B}"/>
                </a:ext>
              </a:extLst>
            </p:cNvPr>
            <p:cNvCxnSpPr>
              <a:cxnSpLocks/>
            </p:cNvCxnSpPr>
            <p:nvPr/>
          </p:nvCxnSpPr>
          <p:spPr>
            <a:xfrm flipH="1" flipV="1">
              <a:off x="6959955" y="2274129"/>
              <a:ext cx="838735" cy="282816"/>
            </a:xfrm>
            <a:prstGeom prst="straightConnector1">
              <a:avLst/>
            </a:prstGeom>
            <a:noFill/>
            <a:ln w="28575" cap="flat" cmpd="sng" algn="ctr">
              <a:solidFill>
                <a:srgbClr val="00B050"/>
              </a:solidFill>
              <a:prstDash val="solid"/>
              <a:headEnd type="arrow" w="med" len="med"/>
              <a:tailEnd type="arrow" w="med" len="med"/>
            </a:ln>
            <a:effectLst/>
          </p:spPr>
        </p:cxnSp>
        <p:cxnSp>
          <p:nvCxnSpPr>
            <p:cNvPr id="78" name="Straight Arrow Connector 77">
              <a:extLst>
                <a:ext uri="{FF2B5EF4-FFF2-40B4-BE49-F238E27FC236}">
                  <a16:creationId xmlns:a16="http://schemas.microsoft.com/office/drawing/2014/main" id="{51B5F579-25FA-4A64-98DB-4C61015BAA01}"/>
                </a:ext>
              </a:extLst>
            </p:cNvPr>
            <p:cNvCxnSpPr>
              <a:cxnSpLocks/>
            </p:cNvCxnSpPr>
            <p:nvPr/>
          </p:nvCxnSpPr>
          <p:spPr>
            <a:xfrm flipH="1" flipV="1">
              <a:off x="6959956" y="1762499"/>
              <a:ext cx="897743" cy="632189"/>
            </a:xfrm>
            <a:prstGeom prst="straightConnector1">
              <a:avLst/>
            </a:prstGeom>
            <a:noFill/>
            <a:ln w="28575" cap="flat" cmpd="sng" algn="ctr">
              <a:solidFill>
                <a:srgbClr val="00B050"/>
              </a:solidFill>
              <a:prstDash val="solid"/>
              <a:headEnd type="arrow" w="med" len="med"/>
              <a:tailEnd type="arrow" w="med" len="med"/>
            </a:ln>
            <a:effectLst/>
          </p:spPr>
        </p:cxnSp>
        <p:cxnSp>
          <p:nvCxnSpPr>
            <p:cNvPr id="79" name="Straight Arrow Connector 78">
              <a:extLst>
                <a:ext uri="{FF2B5EF4-FFF2-40B4-BE49-F238E27FC236}">
                  <a16:creationId xmlns:a16="http://schemas.microsoft.com/office/drawing/2014/main" id="{7B677EAD-FC7F-4949-BC32-62A7CE9808B0}"/>
                </a:ext>
              </a:extLst>
            </p:cNvPr>
            <p:cNvCxnSpPr/>
            <p:nvPr/>
          </p:nvCxnSpPr>
          <p:spPr>
            <a:xfrm flipH="1">
              <a:off x="5018879" y="2274127"/>
              <a:ext cx="838737" cy="0"/>
            </a:xfrm>
            <a:prstGeom prst="straightConnector1">
              <a:avLst/>
            </a:prstGeom>
            <a:noFill/>
            <a:ln w="28575" cap="flat" cmpd="sng" algn="ctr">
              <a:solidFill>
                <a:srgbClr val="00B050"/>
              </a:solidFill>
              <a:prstDash val="solid"/>
              <a:headEnd type="arrow" w="med" len="med"/>
              <a:tailEnd type="arrow" w="med" len="med"/>
            </a:ln>
            <a:effectLst/>
          </p:spPr>
        </p:cxnSp>
        <p:cxnSp>
          <p:nvCxnSpPr>
            <p:cNvPr id="80" name="Straight Arrow Connector 79">
              <a:extLst>
                <a:ext uri="{FF2B5EF4-FFF2-40B4-BE49-F238E27FC236}">
                  <a16:creationId xmlns:a16="http://schemas.microsoft.com/office/drawing/2014/main" id="{D80FE9A3-3937-4F00-A093-D82A8FB54241}"/>
                </a:ext>
              </a:extLst>
            </p:cNvPr>
            <p:cNvCxnSpPr/>
            <p:nvPr/>
          </p:nvCxnSpPr>
          <p:spPr>
            <a:xfrm flipH="1">
              <a:off x="5028983" y="1757212"/>
              <a:ext cx="838737" cy="0"/>
            </a:xfrm>
            <a:prstGeom prst="straightConnector1">
              <a:avLst/>
            </a:prstGeom>
            <a:noFill/>
            <a:ln w="28575" cap="flat" cmpd="sng" algn="ctr">
              <a:solidFill>
                <a:srgbClr val="00B050"/>
              </a:solidFill>
              <a:prstDash val="solid"/>
              <a:headEnd type="arrow" w="med" len="med"/>
              <a:tailEnd type="arrow" w="med" len="med"/>
            </a:ln>
            <a:effectLst/>
          </p:spPr>
        </p:cxnSp>
        <p:sp>
          <p:nvSpPr>
            <p:cNvPr id="81" name="TextBox 80">
              <a:extLst>
                <a:ext uri="{FF2B5EF4-FFF2-40B4-BE49-F238E27FC236}">
                  <a16:creationId xmlns:a16="http://schemas.microsoft.com/office/drawing/2014/main" id="{F7F8AF69-E738-4523-9C4A-DA02425D3D8C}"/>
                </a:ext>
              </a:extLst>
            </p:cNvPr>
            <p:cNvSpPr txBox="1"/>
            <p:nvPr/>
          </p:nvSpPr>
          <p:spPr>
            <a:xfrm>
              <a:off x="136636" y="3264657"/>
              <a:ext cx="2751522" cy="2677656"/>
            </a:xfrm>
            <a:prstGeom prst="rect">
              <a:avLst/>
            </a:prstGeom>
            <a:noFill/>
          </p:spPr>
          <p:txBody>
            <a:bodyPr wrap="none" rtlCol="0">
              <a:spAutoFit/>
            </a:bodyPr>
            <a:lstStyle/>
            <a:p>
              <a:r>
                <a:rPr lang="en-GB" sz="1400" b="1" u="sng" dirty="0">
                  <a:solidFill>
                    <a:srgbClr val="FF0000"/>
                  </a:solidFill>
                </a:rPr>
                <a:t>Legend</a:t>
              </a:r>
            </a:p>
            <a:p>
              <a:r>
                <a:rPr lang="en-GB" sz="1400" dirty="0"/>
                <a:t>EU=End User</a:t>
              </a:r>
            </a:p>
            <a:p>
              <a:r>
                <a:rPr lang="en-GB" sz="1400" dirty="0"/>
                <a:t>RH=Range Holder</a:t>
              </a:r>
            </a:p>
            <a:p>
              <a:r>
                <a:rPr lang="en-GB" sz="1400" dirty="0"/>
                <a:t>LNCP=Losing N/W CP</a:t>
              </a:r>
            </a:p>
            <a:p>
              <a:r>
                <a:rPr lang="en-GB" sz="1400" dirty="0"/>
                <a:t>GNCP-Gaining N/W CP</a:t>
              </a:r>
            </a:p>
            <a:p>
              <a:r>
                <a:rPr lang="en-GB" sz="1400" dirty="0"/>
                <a:t>GSP=Gaining Service Provider</a:t>
              </a:r>
            </a:p>
            <a:p>
              <a:r>
                <a:rPr lang="en-GB" sz="1400" dirty="0"/>
                <a:t>LSP-Losing Service Provider</a:t>
              </a:r>
            </a:p>
            <a:p>
              <a:r>
                <a:rPr lang="en-GB" sz="1400" dirty="0"/>
                <a:t>STSYG=Sorry to see you go</a:t>
              </a:r>
            </a:p>
            <a:p>
              <a:r>
                <a:rPr lang="en-GB" sz="1400" dirty="0"/>
                <a:t>NPOR=Number Port Order Form</a:t>
              </a:r>
            </a:p>
            <a:p>
              <a:r>
                <a:rPr lang="en-GB" sz="1400" dirty="0" err="1"/>
                <a:t>CLoA</a:t>
              </a:r>
              <a:r>
                <a:rPr lang="en-GB" sz="1400" dirty="0"/>
                <a:t>=Customer Letter of Authority</a:t>
              </a:r>
            </a:p>
            <a:p>
              <a:r>
                <a:rPr lang="en-GB" sz="1400" dirty="0"/>
                <a:t>GP=Gaining Party(Retailer)</a:t>
              </a:r>
            </a:p>
            <a:p>
              <a:r>
                <a:rPr lang="en-GB" sz="1400" dirty="0"/>
                <a:t>LP=Losing Party(Retailer)</a:t>
              </a:r>
            </a:p>
          </p:txBody>
        </p:sp>
        <p:sp>
          <p:nvSpPr>
            <p:cNvPr id="83" name="TextBox 37">
              <a:extLst>
                <a:ext uri="{FF2B5EF4-FFF2-40B4-BE49-F238E27FC236}">
                  <a16:creationId xmlns:a16="http://schemas.microsoft.com/office/drawing/2014/main" id="{6AC415D0-27FD-4654-B5A1-F1A28CEB1F6B}"/>
                </a:ext>
              </a:extLst>
            </p:cNvPr>
            <p:cNvSpPr txBox="1">
              <a:spLocks noChangeArrowheads="1"/>
            </p:cNvSpPr>
            <p:nvPr/>
          </p:nvSpPr>
          <p:spPr bwMode="auto">
            <a:xfrm>
              <a:off x="195419" y="216893"/>
              <a:ext cx="1838965" cy="1508105"/>
            </a:xfrm>
            <a:prstGeom prst="rect">
              <a:avLst/>
            </a:prstGeom>
            <a:noFill/>
            <a:ln w="9525">
              <a:noFill/>
              <a:miter lim="800000"/>
              <a:headEnd/>
              <a:tailEnd/>
            </a:ln>
          </p:spPr>
          <p:txBody>
            <a:bodyPr wrap="none">
              <a:spAutoFit/>
            </a:bodyPr>
            <a:lstStyle/>
            <a:p>
              <a:pPr algn="ctr" defTabSz="457246" fontAlgn="auto">
                <a:spcBef>
                  <a:spcPts val="0"/>
                </a:spcBef>
                <a:spcAft>
                  <a:spcPts val="0"/>
                </a:spcAft>
                <a:defRPr/>
              </a:pPr>
              <a:r>
                <a:rPr lang="en-GB" sz="3600" b="1" u="sng" kern="0" dirty="0">
                  <a:solidFill>
                    <a:srgbClr val="FF0000"/>
                  </a:solidFill>
                  <a:latin typeface="Calibri" panose="020F0502020204030204"/>
                  <a:cs typeface="+mn-cs"/>
                </a:rPr>
                <a:t>BAU </a:t>
              </a:r>
            </a:p>
            <a:p>
              <a:pPr algn="ctr" defTabSz="457246" fontAlgn="auto">
                <a:spcBef>
                  <a:spcPts val="0"/>
                </a:spcBef>
                <a:spcAft>
                  <a:spcPts val="0"/>
                </a:spcAft>
                <a:defRPr/>
              </a:pPr>
              <a:r>
                <a:rPr lang="en-GB" sz="3600" b="1" u="sng" kern="0" dirty="0">
                  <a:solidFill>
                    <a:srgbClr val="FF0000"/>
                  </a:solidFill>
                  <a:latin typeface="Calibri" panose="020F0502020204030204"/>
                  <a:cs typeface="+mn-cs"/>
                </a:rPr>
                <a:t>Business</a:t>
              </a:r>
            </a:p>
            <a:p>
              <a:pPr lvl="0" algn="ctr" defTabSz="914217">
                <a:defRPr/>
              </a:pPr>
              <a:r>
                <a:rPr lang="en-GB" sz="2000" b="1" u="sng" kern="0" dirty="0">
                  <a:solidFill>
                    <a:prstClr val="black"/>
                  </a:solidFill>
                </a:rPr>
                <a:t>(2 of 7)</a:t>
              </a:r>
            </a:p>
          </p:txBody>
        </p:sp>
      </p:grpSp>
      <p:sp>
        <p:nvSpPr>
          <p:cNvPr id="8" name="Rectangle 7">
            <a:extLst>
              <a:ext uri="{FF2B5EF4-FFF2-40B4-BE49-F238E27FC236}">
                <a16:creationId xmlns:a16="http://schemas.microsoft.com/office/drawing/2014/main" id="{3DA7F79D-C374-4ECE-941B-AFE07DC32BB0}"/>
              </a:ext>
            </a:extLst>
          </p:cNvPr>
          <p:cNvSpPr/>
          <p:nvPr/>
        </p:nvSpPr>
        <p:spPr>
          <a:xfrm>
            <a:off x="550104" y="46178"/>
            <a:ext cx="9420832" cy="7563541"/>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44207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402F6E4-3F18-4DF5-8B6B-8BC4FFACFFF1}"/>
              </a:ext>
            </a:extLst>
          </p:cNvPr>
          <p:cNvSpPr>
            <a:spLocks noGrp="1"/>
          </p:cNvSpPr>
          <p:nvPr>
            <p:ph type="sldNum" sz="quarter" idx="12"/>
          </p:nvPr>
        </p:nvSpPr>
        <p:spPr/>
        <p:txBody>
          <a:bodyPr/>
          <a:lstStyle/>
          <a:p>
            <a:fld id="{B4C38838-194C-4659-863B-B2D8EB347E8B}" type="slidenum">
              <a:rPr lang="en-GB" smtClean="0"/>
              <a:t>3</a:t>
            </a:fld>
            <a:endParaRPr lang="en-GB"/>
          </a:p>
        </p:txBody>
      </p:sp>
      <p:sp>
        <p:nvSpPr>
          <p:cNvPr id="299" name="TextBox 298">
            <a:extLst>
              <a:ext uri="{FF2B5EF4-FFF2-40B4-BE49-F238E27FC236}">
                <a16:creationId xmlns:a16="http://schemas.microsoft.com/office/drawing/2014/main" id="{75A974C3-A15F-41A6-BFB7-5B77234E33F3}"/>
              </a:ext>
            </a:extLst>
          </p:cNvPr>
          <p:cNvSpPr txBox="1"/>
          <p:nvPr/>
        </p:nvSpPr>
        <p:spPr>
          <a:xfrm>
            <a:off x="3193547" y="242408"/>
            <a:ext cx="4002762" cy="461665"/>
          </a:xfrm>
          <a:prstGeom prst="rect">
            <a:avLst/>
          </a:prstGeom>
          <a:noFill/>
        </p:spPr>
        <p:txBody>
          <a:bodyPr wrap="none" rtlCol="0">
            <a:spAutoFit/>
          </a:bodyPr>
          <a:lstStyle/>
          <a:p>
            <a:pPr algn="ctr"/>
            <a:r>
              <a:rPr lang="en-GB" sz="2400" b="1" u="sng" dirty="0">
                <a:solidFill>
                  <a:srgbClr val="FF0000"/>
                </a:solidFill>
              </a:rPr>
              <a:t>End User Cancellation Process</a:t>
            </a:r>
          </a:p>
        </p:txBody>
      </p:sp>
      <p:sp>
        <p:nvSpPr>
          <p:cNvPr id="194" name="TextBox 10">
            <a:extLst>
              <a:ext uri="{FF2B5EF4-FFF2-40B4-BE49-F238E27FC236}">
                <a16:creationId xmlns:a16="http://schemas.microsoft.com/office/drawing/2014/main" id="{9A222DDF-6243-4624-8B95-51EF4A2A5F4B}"/>
              </a:ext>
            </a:extLst>
          </p:cNvPr>
          <p:cNvSpPr txBox="1">
            <a:spLocks noChangeArrowheads="1"/>
          </p:cNvSpPr>
          <p:nvPr/>
        </p:nvSpPr>
        <p:spPr bwMode="auto">
          <a:xfrm>
            <a:off x="829711" y="6246743"/>
            <a:ext cx="1259447" cy="477161"/>
          </a:xfrm>
          <a:prstGeom prst="rect">
            <a:avLst/>
          </a:prstGeom>
          <a:noFill/>
          <a:ln w="9525">
            <a:noFill/>
            <a:miter lim="800000"/>
            <a:headEnd/>
            <a:tailEnd/>
          </a:ln>
        </p:spPr>
        <p:txBody>
          <a:bodyPr wrap="none">
            <a:spAutoFit/>
          </a:bodyPr>
          <a:lstStyle/>
          <a:p>
            <a:r>
              <a:rPr lang="en-GB" u="sng" dirty="0">
                <a:latin typeface="Calibri" pitchFamily="34" charset="0"/>
              </a:rPr>
              <a:t>LP=Reseller</a:t>
            </a:r>
            <a:endParaRPr lang="en-US" u="sng" dirty="0">
              <a:latin typeface="Calibri" pitchFamily="34" charset="0"/>
            </a:endParaRPr>
          </a:p>
        </p:txBody>
      </p:sp>
      <p:sp>
        <p:nvSpPr>
          <p:cNvPr id="195" name="TextBox 12">
            <a:extLst>
              <a:ext uri="{FF2B5EF4-FFF2-40B4-BE49-F238E27FC236}">
                <a16:creationId xmlns:a16="http://schemas.microsoft.com/office/drawing/2014/main" id="{A3436C90-326D-4F90-B3E5-FD7DD1DE8E9A}"/>
              </a:ext>
            </a:extLst>
          </p:cNvPr>
          <p:cNvSpPr txBox="1">
            <a:spLocks noChangeArrowheads="1"/>
          </p:cNvSpPr>
          <p:nvPr/>
        </p:nvSpPr>
        <p:spPr bwMode="auto">
          <a:xfrm>
            <a:off x="3080961" y="8375342"/>
            <a:ext cx="444352" cy="477161"/>
          </a:xfrm>
          <a:prstGeom prst="rect">
            <a:avLst/>
          </a:prstGeom>
          <a:noFill/>
          <a:ln w="9525">
            <a:noFill/>
            <a:miter lim="800000"/>
            <a:headEnd/>
            <a:tailEnd/>
          </a:ln>
        </p:spPr>
        <p:txBody>
          <a:bodyPr wrap="none">
            <a:spAutoFit/>
          </a:bodyPr>
          <a:lstStyle/>
          <a:p>
            <a:r>
              <a:rPr lang="en-GB" u="sng">
                <a:latin typeface="Calibri" pitchFamily="34" charset="0"/>
              </a:rPr>
              <a:t>EU</a:t>
            </a:r>
            <a:endParaRPr lang="en-US" u="sng">
              <a:latin typeface="Calibri" pitchFamily="34" charset="0"/>
            </a:endParaRPr>
          </a:p>
        </p:txBody>
      </p:sp>
      <p:sp>
        <p:nvSpPr>
          <p:cNvPr id="196" name="TextBox 13">
            <a:extLst>
              <a:ext uri="{FF2B5EF4-FFF2-40B4-BE49-F238E27FC236}">
                <a16:creationId xmlns:a16="http://schemas.microsoft.com/office/drawing/2014/main" id="{5FB2A62B-4A83-4754-B500-1818E0528F79}"/>
              </a:ext>
            </a:extLst>
          </p:cNvPr>
          <p:cNvSpPr txBox="1">
            <a:spLocks noChangeArrowheads="1"/>
          </p:cNvSpPr>
          <p:nvPr/>
        </p:nvSpPr>
        <p:spPr bwMode="auto">
          <a:xfrm>
            <a:off x="1066973" y="2338538"/>
            <a:ext cx="673582" cy="369332"/>
          </a:xfrm>
          <a:prstGeom prst="rect">
            <a:avLst/>
          </a:prstGeom>
          <a:noFill/>
          <a:ln w="9525">
            <a:noFill/>
            <a:miter lim="800000"/>
            <a:headEnd/>
            <a:tailEnd/>
          </a:ln>
        </p:spPr>
        <p:txBody>
          <a:bodyPr wrap="none">
            <a:spAutoFit/>
          </a:bodyPr>
          <a:lstStyle/>
          <a:p>
            <a:pPr algn="ctr"/>
            <a:r>
              <a:rPr lang="en-GB" u="sng" dirty="0">
                <a:latin typeface="Calibri" pitchFamily="34" charset="0"/>
              </a:rPr>
              <a:t>LNCP</a:t>
            </a:r>
          </a:p>
        </p:txBody>
      </p:sp>
      <p:sp>
        <p:nvSpPr>
          <p:cNvPr id="197" name="TextBox 14">
            <a:extLst>
              <a:ext uri="{FF2B5EF4-FFF2-40B4-BE49-F238E27FC236}">
                <a16:creationId xmlns:a16="http://schemas.microsoft.com/office/drawing/2014/main" id="{8FACC2A0-48A7-46E3-A789-C2A373CD5017}"/>
              </a:ext>
            </a:extLst>
          </p:cNvPr>
          <p:cNvSpPr txBox="1">
            <a:spLocks noChangeArrowheads="1"/>
          </p:cNvSpPr>
          <p:nvPr/>
        </p:nvSpPr>
        <p:spPr bwMode="auto">
          <a:xfrm>
            <a:off x="4584550" y="2320899"/>
            <a:ext cx="721672" cy="369332"/>
          </a:xfrm>
          <a:prstGeom prst="rect">
            <a:avLst/>
          </a:prstGeom>
          <a:noFill/>
          <a:ln w="9525">
            <a:noFill/>
            <a:miter lim="800000"/>
            <a:headEnd/>
            <a:tailEnd/>
          </a:ln>
        </p:spPr>
        <p:txBody>
          <a:bodyPr wrap="none">
            <a:spAutoFit/>
          </a:bodyPr>
          <a:lstStyle/>
          <a:p>
            <a:r>
              <a:rPr lang="en-GB" u="sng" dirty="0">
                <a:latin typeface="Calibri" pitchFamily="34" charset="0"/>
              </a:rPr>
              <a:t>GNCP</a:t>
            </a:r>
          </a:p>
        </p:txBody>
      </p:sp>
      <p:sp>
        <p:nvSpPr>
          <p:cNvPr id="198" name="TextBox 36">
            <a:extLst>
              <a:ext uri="{FF2B5EF4-FFF2-40B4-BE49-F238E27FC236}">
                <a16:creationId xmlns:a16="http://schemas.microsoft.com/office/drawing/2014/main" id="{1CE26C60-C039-472D-AC21-0FA6C448A944}"/>
              </a:ext>
            </a:extLst>
          </p:cNvPr>
          <p:cNvSpPr txBox="1">
            <a:spLocks noChangeArrowheads="1"/>
          </p:cNvSpPr>
          <p:nvPr/>
        </p:nvSpPr>
        <p:spPr bwMode="auto">
          <a:xfrm>
            <a:off x="4323249" y="1486491"/>
            <a:ext cx="816249" cy="584775"/>
          </a:xfrm>
          <a:prstGeom prst="rect">
            <a:avLst/>
          </a:prstGeom>
          <a:noFill/>
          <a:ln w="9525">
            <a:noFill/>
            <a:miter lim="800000"/>
            <a:headEnd/>
            <a:tailEnd/>
          </a:ln>
        </p:spPr>
        <p:txBody>
          <a:bodyPr wrap="none">
            <a:spAutoFit/>
          </a:bodyPr>
          <a:lstStyle/>
          <a:p>
            <a:r>
              <a:rPr lang="en-GB" sz="1600" u="sng" dirty="0">
                <a:solidFill>
                  <a:srgbClr val="FF0000"/>
                </a:solidFill>
              </a:rPr>
              <a:t>Gaining</a:t>
            </a:r>
          </a:p>
          <a:p>
            <a:r>
              <a:rPr lang="en-GB" sz="1600" u="sng" dirty="0">
                <a:solidFill>
                  <a:srgbClr val="FF0000"/>
                </a:solidFill>
              </a:rPr>
              <a:t>Chain</a:t>
            </a:r>
          </a:p>
        </p:txBody>
      </p:sp>
      <p:sp>
        <p:nvSpPr>
          <p:cNvPr id="199" name="TextBox 37">
            <a:extLst>
              <a:ext uri="{FF2B5EF4-FFF2-40B4-BE49-F238E27FC236}">
                <a16:creationId xmlns:a16="http://schemas.microsoft.com/office/drawing/2014/main" id="{C4EA076F-7AC4-4030-A220-F64180AF5999}"/>
              </a:ext>
            </a:extLst>
          </p:cNvPr>
          <p:cNvSpPr txBox="1">
            <a:spLocks noChangeArrowheads="1"/>
          </p:cNvSpPr>
          <p:nvPr/>
        </p:nvSpPr>
        <p:spPr bwMode="auto">
          <a:xfrm>
            <a:off x="893297" y="1507647"/>
            <a:ext cx="710451" cy="584775"/>
          </a:xfrm>
          <a:prstGeom prst="rect">
            <a:avLst/>
          </a:prstGeom>
          <a:noFill/>
          <a:ln w="9525">
            <a:noFill/>
            <a:miter lim="800000"/>
            <a:headEnd/>
            <a:tailEnd/>
          </a:ln>
        </p:spPr>
        <p:txBody>
          <a:bodyPr wrap="none">
            <a:spAutoFit/>
          </a:bodyPr>
          <a:lstStyle/>
          <a:p>
            <a:r>
              <a:rPr lang="en-GB" sz="1600" u="sng" dirty="0">
                <a:solidFill>
                  <a:srgbClr val="FF0000"/>
                </a:solidFill>
              </a:rPr>
              <a:t>Losing</a:t>
            </a:r>
          </a:p>
          <a:p>
            <a:r>
              <a:rPr lang="en-GB" sz="1600" u="sng" dirty="0">
                <a:solidFill>
                  <a:srgbClr val="FF0000"/>
                </a:solidFill>
              </a:rPr>
              <a:t>Chain</a:t>
            </a:r>
          </a:p>
        </p:txBody>
      </p:sp>
      <p:sp>
        <p:nvSpPr>
          <p:cNvPr id="200" name="TextBox 50">
            <a:extLst>
              <a:ext uri="{FF2B5EF4-FFF2-40B4-BE49-F238E27FC236}">
                <a16:creationId xmlns:a16="http://schemas.microsoft.com/office/drawing/2014/main" id="{58570B0C-6D23-4AAB-A1B6-E04523B6EEEA}"/>
              </a:ext>
            </a:extLst>
          </p:cNvPr>
          <p:cNvSpPr txBox="1">
            <a:spLocks noChangeArrowheads="1"/>
          </p:cNvSpPr>
          <p:nvPr/>
        </p:nvSpPr>
        <p:spPr bwMode="auto">
          <a:xfrm>
            <a:off x="1804737" y="8842277"/>
            <a:ext cx="3180142" cy="596453"/>
          </a:xfrm>
          <a:prstGeom prst="rect">
            <a:avLst/>
          </a:prstGeom>
          <a:noFill/>
          <a:ln w="9525">
            <a:noFill/>
            <a:miter lim="800000"/>
            <a:headEnd/>
            <a:tailEnd/>
          </a:ln>
        </p:spPr>
        <p:txBody>
          <a:bodyPr wrap="square">
            <a:spAutoFit/>
          </a:bodyPr>
          <a:lstStyle/>
          <a:p>
            <a:pPr algn="ctr"/>
            <a:r>
              <a:rPr lang="en-GB" sz="1200" b="1" u="sng" dirty="0">
                <a:solidFill>
                  <a:srgbClr val="FF0000"/>
                </a:solidFill>
              </a:rPr>
              <a:t>I wish to Cancel</a:t>
            </a:r>
          </a:p>
          <a:p>
            <a:pPr algn="ctr"/>
            <a:r>
              <a:rPr lang="en-GB" sz="1200" b="1" dirty="0">
                <a:solidFill>
                  <a:srgbClr val="FF0000"/>
                </a:solidFill>
              </a:rPr>
              <a:t>(no knowledge/Slamming attempt)</a:t>
            </a:r>
          </a:p>
        </p:txBody>
      </p:sp>
      <p:sp>
        <p:nvSpPr>
          <p:cNvPr id="201" name="TextBox 10">
            <a:extLst>
              <a:ext uri="{FF2B5EF4-FFF2-40B4-BE49-F238E27FC236}">
                <a16:creationId xmlns:a16="http://schemas.microsoft.com/office/drawing/2014/main" id="{CBFDAF49-F0FE-4E33-8DA0-EBD14BF99C11}"/>
              </a:ext>
            </a:extLst>
          </p:cNvPr>
          <p:cNvSpPr txBox="1">
            <a:spLocks noChangeArrowheads="1"/>
          </p:cNvSpPr>
          <p:nvPr/>
        </p:nvSpPr>
        <p:spPr bwMode="auto">
          <a:xfrm>
            <a:off x="3904264" y="6229104"/>
            <a:ext cx="1307537" cy="477161"/>
          </a:xfrm>
          <a:prstGeom prst="rect">
            <a:avLst/>
          </a:prstGeom>
          <a:noFill/>
          <a:ln w="9525">
            <a:noFill/>
            <a:miter lim="800000"/>
            <a:headEnd/>
            <a:tailEnd/>
          </a:ln>
        </p:spPr>
        <p:txBody>
          <a:bodyPr wrap="none">
            <a:spAutoFit/>
          </a:bodyPr>
          <a:lstStyle/>
          <a:p>
            <a:r>
              <a:rPr lang="en-GB" u="sng" dirty="0">
                <a:latin typeface="Calibri" pitchFamily="34" charset="0"/>
              </a:rPr>
              <a:t>GP=Reseller</a:t>
            </a:r>
            <a:endParaRPr lang="en-US" u="sng" dirty="0">
              <a:latin typeface="Calibri" pitchFamily="34" charset="0"/>
            </a:endParaRPr>
          </a:p>
        </p:txBody>
      </p:sp>
      <p:cxnSp>
        <p:nvCxnSpPr>
          <p:cNvPr id="202" name="Straight Arrow Connector 201">
            <a:extLst>
              <a:ext uri="{FF2B5EF4-FFF2-40B4-BE49-F238E27FC236}">
                <a16:creationId xmlns:a16="http://schemas.microsoft.com/office/drawing/2014/main" id="{10FBF50E-3008-49EA-B371-3329A0C86F10}"/>
              </a:ext>
            </a:extLst>
          </p:cNvPr>
          <p:cNvCxnSpPr>
            <a:cxnSpLocks/>
            <a:endCxn id="211" idx="1"/>
          </p:cNvCxnSpPr>
          <p:nvPr/>
        </p:nvCxnSpPr>
        <p:spPr>
          <a:xfrm flipV="1">
            <a:off x="1808133" y="2574465"/>
            <a:ext cx="720673" cy="23899"/>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3" name="Straight Arrow Connector 202">
            <a:extLst>
              <a:ext uri="{FF2B5EF4-FFF2-40B4-BE49-F238E27FC236}">
                <a16:creationId xmlns:a16="http://schemas.microsoft.com/office/drawing/2014/main" id="{C59C0896-3E43-478A-ADB8-944536D0EEC5}"/>
              </a:ext>
            </a:extLst>
          </p:cNvPr>
          <p:cNvCxnSpPr>
            <a:cxnSpLocks/>
            <a:stCxn id="211" idx="3"/>
          </p:cNvCxnSpPr>
          <p:nvPr/>
        </p:nvCxnSpPr>
        <p:spPr>
          <a:xfrm flipV="1">
            <a:off x="3823355" y="2566252"/>
            <a:ext cx="628029" cy="8213"/>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4" name="Straight Arrow Connector 203">
            <a:extLst>
              <a:ext uri="{FF2B5EF4-FFF2-40B4-BE49-F238E27FC236}">
                <a16:creationId xmlns:a16="http://schemas.microsoft.com/office/drawing/2014/main" id="{064C640B-9629-41C4-B214-C59FC1CC08E2}"/>
              </a:ext>
            </a:extLst>
          </p:cNvPr>
          <p:cNvCxnSpPr/>
          <p:nvPr/>
        </p:nvCxnSpPr>
        <p:spPr>
          <a:xfrm rot="16200000" flipV="1">
            <a:off x="1330783" y="3134357"/>
            <a:ext cx="315672"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05" name="Straight Arrow Connector 204">
            <a:extLst>
              <a:ext uri="{FF2B5EF4-FFF2-40B4-BE49-F238E27FC236}">
                <a16:creationId xmlns:a16="http://schemas.microsoft.com/office/drawing/2014/main" id="{4AFEFD9B-DBC0-4958-B991-7E8CB4551D04}"/>
              </a:ext>
            </a:extLst>
          </p:cNvPr>
          <p:cNvCxnSpPr/>
          <p:nvPr/>
        </p:nvCxnSpPr>
        <p:spPr>
          <a:xfrm rot="16200000" flipV="1">
            <a:off x="1355266" y="4124171"/>
            <a:ext cx="315673" cy="139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06" name="TextBox 205">
            <a:extLst>
              <a:ext uri="{FF2B5EF4-FFF2-40B4-BE49-F238E27FC236}">
                <a16:creationId xmlns:a16="http://schemas.microsoft.com/office/drawing/2014/main" id="{4BF69BA4-C78D-43DD-A537-8B58A9C9C13C}"/>
              </a:ext>
            </a:extLst>
          </p:cNvPr>
          <p:cNvSpPr txBox="1"/>
          <p:nvPr/>
        </p:nvSpPr>
        <p:spPr>
          <a:xfrm>
            <a:off x="2449890" y="1363644"/>
            <a:ext cx="1287532" cy="584775"/>
          </a:xfrm>
          <a:prstGeom prst="rect">
            <a:avLst/>
          </a:prstGeom>
          <a:noFill/>
        </p:spPr>
        <p:txBody>
          <a:bodyPr wrap="none" rtlCol="0">
            <a:spAutoFit/>
          </a:bodyPr>
          <a:lstStyle/>
          <a:p>
            <a:pPr algn="ctr"/>
            <a:r>
              <a:rPr lang="en-US" sz="1600" b="1" u="sng" dirty="0"/>
              <a:t>Cancel Other</a:t>
            </a:r>
          </a:p>
          <a:p>
            <a:pPr algn="ctr"/>
            <a:r>
              <a:rPr lang="en-US" sz="1600" b="1" u="sng" dirty="0"/>
              <a:t>Process</a:t>
            </a:r>
          </a:p>
        </p:txBody>
      </p:sp>
      <p:cxnSp>
        <p:nvCxnSpPr>
          <p:cNvPr id="209" name="Straight Arrow Connector 208">
            <a:extLst>
              <a:ext uri="{FF2B5EF4-FFF2-40B4-BE49-F238E27FC236}">
                <a16:creationId xmlns:a16="http://schemas.microsoft.com/office/drawing/2014/main" id="{D8E29E0F-E024-431A-95FE-00999679137D}"/>
              </a:ext>
            </a:extLst>
          </p:cNvPr>
          <p:cNvCxnSpPr>
            <a:cxnSpLocks/>
          </p:cNvCxnSpPr>
          <p:nvPr/>
        </p:nvCxnSpPr>
        <p:spPr>
          <a:xfrm flipH="1" flipV="1">
            <a:off x="2812310" y="8064782"/>
            <a:ext cx="281347" cy="33407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10" name="Straight Arrow Connector 209">
            <a:extLst>
              <a:ext uri="{FF2B5EF4-FFF2-40B4-BE49-F238E27FC236}">
                <a16:creationId xmlns:a16="http://schemas.microsoft.com/office/drawing/2014/main" id="{8C0E3449-1774-4EE6-ACE7-55B1360CDDBC}"/>
              </a:ext>
            </a:extLst>
          </p:cNvPr>
          <p:cNvCxnSpPr>
            <a:cxnSpLocks/>
          </p:cNvCxnSpPr>
          <p:nvPr/>
        </p:nvCxnSpPr>
        <p:spPr>
          <a:xfrm flipH="1" flipV="1">
            <a:off x="1822951" y="7007273"/>
            <a:ext cx="464062" cy="41842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11" name="TextBox 85">
            <a:extLst>
              <a:ext uri="{FF2B5EF4-FFF2-40B4-BE49-F238E27FC236}">
                <a16:creationId xmlns:a16="http://schemas.microsoft.com/office/drawing/2014/main" id="{EA39CB57-E86E-4977-B1E2-F2480F2FDB77}"/>
              </a:ext>
            </a:extLst>
          </p:cNvPr>
          <p:cNvSpPr txBox="1">
            <a:spLocks noChangeArrowheads="1"/>
          </p:cNvSpPr>
          <p:nvPr/>
        </p:nvSpPr>
        <p:spPr bwMode="auto">
          <a:xfrm>
            <a:off x="2528806" y="2246417"/>
            <a:ext cx="1294549" cy="656096"/>
          </a:xfrm>
          <a:prstGeom prst="rect">
            <a:avLst/>
          </a:prstGeom>
          <a:noFill/>
          <a:ln w="9525">
            <a:noFill/>
            <a:miter lim="800000"/>
            <a:headEnd/>
            <a:tailEnd/>
          </a:ln>
        </p:spPr>
        <p:txBody>
          <a:bodyPr wrap="square">
            <a:spAutoFit/>
          </a:bodyPr>
          <a:lstStyle/>
          <a:p>
            <a:pPr algn="ctr"/>
            <a:r>
              <a:rPr lang="en-GB" sz="900" dirty="0"/>
              <a:t>Cancel Other</a:t>
            </a:r>
          </a:p>
          <a:p>
            <a:pPr algn="ctr"/>
            <a:r>
              <a:rPr lang="en-GB" sz="900" dirty="0">
                <a:solidFill>
                  <a:srgbClr val="FF0000"/>
                </a:solidFill>
              </a:rPr>
              <a:t>NPOR-COT</a:t>
            </a:r>
          </a:p>
          <a:p>
            <a:pPr algn="ctr"/>
            <a:r>
              <a:rPr lang="en-GB" sz="900" dirty="0">
                <a:solidFill>
                  <a:srgbClr val="FF0000"/>
                </a:solidFill>
              </a:rPr>
              <a:t>(</a:t>
            </a:r>
            <a:r>
              <a:rPr lang="en-GB" sz="900" dirty="0" err="1">
                <a:solidFill>
                  <a:srgbClr val="FF0000"/>
                </a:solidFill>
              </a:rPr>
              <a:t>acc</a:t>
            </a:r>
            <a:r>
              <a:rPr lang="en-GB" sz="900" dirty="0">
                <a:solidFill>
                  <a:srgbClr val="FF0000"/>
                </a:solidFill>
              </a:rPr>
              <a:t>/</a:t>
            </a:r>
            <a:r>
              <a:rPr lang="en-GB" sz="900" dirty="0" err="1">
                <a:solidFill>
                  <a:srgbClr val="FF0000"/>
                </a:solidFill>
              </a:rPr>
              <a:t>rej</a:t>
            </a:r>
            <a:r>
              <a:rPr lang="en-GB" sz="900" dirty="0">
                <a:solidFill>
                  <a:srgbClr val="FF0000"/>
                </a:solidFill>
              </a:rPr>
              <a:t>)</a:t>
            </a:r>
          </a:p>
        </p:txBody>
      </p:sp>
      <p:sp>
        <p:nvSpPr>
          <p:cNvPr id="212" name="Rectangle 211">
            <a:extLst>
              <a:ext uri="{FF2B5EF4-FFF2-40B4-BE49-F238E27FC236}">
                <a16:creationId xmlns:a16="http://schemas.microsoft.com/office/drawing/2014/main" id="{E129AB3A-B59A-479A-99C4-444CD30A5894}"/>
              </a:ext>
            </a:extLst>
          </p:cNvPr>
          <p:cNvSpPr/>
          <p:nvPr/>
        </p:nvSpPr>
        <p:spPr>
          <a:xfrm>
            <a:off x="2688244" y="2285652"/>
            <a:ext cx="962125" cy="570898"/>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900"/>
          </a:p>
        </p:txBody>
      </p:sp>
      <p:cxnSp>
        <p:nvCxnSpPr>
          <p:cNvPr id="213" name="Straight Arrow Connector 212">
            <a:extLst>
              <a:ext uri="{FF2B5EF4-FFF2-40B4-BE49-F238E27FC236}">
                <a16:creationId xmlns:a16="http://schemas.microsoft.com/office/drawing/2014/main" id="{CF6D3B3D-E1C4-48E3-B56C-CB027F110495}"/>
              </a:ext>
            </a:extLst>
          </p:cNvPr>
          <p:cNvCxnSpPr/>
          <p:nvPr/>
        </p:nvCxnSpPr>
        <p:spPr>
          <a:xfrm rot="16200000" flipV="1">
            <a:off x="1344707" y="5099076"/>
            <a:ext cx="315672"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14" name="Straight Arrow Connector 213">
            <a:extLst>
              <a:ext uri="{FF2B5EF4-FFF2-40B4-BE49-F238E27FC236}">
                <a16:creationId xmlns:a16="http://schemas.microsoft.com/office/drawing/2014/main" id="{6C43813D-6B33-4B72-97BA-33ED4C86BC06}"/>
              </a:ext>
            </a:extLst>
          </p:cNvPr>
          <p:cNvCxnSpPr/>
          <p:nvPr/>
        </p:nvCxnSpPr>
        <p:spPr>
          <a:xfrm rot="16200000" flipV="1">
            <a:off x="1369189" y="6055013"/>
            <a:ext cx="315673" cy="139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23" name="Straight Arrow Connector 222">
            <a:extLst>
              <a:ext uri="{FF2B5EF4-FFF2-40B4-BE49-F238E27FC236}">
                <a16:creationId xmlns:a16="http://schemas.microsoft.com/office/drawing/2014/main" id="{6BDAAF7E-E685-4257-91DD-8236D1E496AF}"/>
              </a:ext>
            </a:extLst>
          </p:cNvPr>
          <p:cNvCxnSpPr/>
          <p:nvPr/>
        </p:nvCxnSpPr>
        <p:spPr>
          <a:xfrm flipH="1">
            <a:off x="4897128" y="2940225"/>
            <a:ext cx="7246" cy="363623"/>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24" name="Straight Arrow Connector 223">
            <a:extLst>
              <a:ext uri="{FF2B5EF4-FFF2-40B4-BE49-F238E27FC236}">
                <a16:creationId xmlns:a16="http://schemas.microsoft.com/office/drawing/2014/main" id="{7DAA218C-05A3-433E-8D8D-C9FDD5134C52}"/>
              </a:ext>
            </a:extLst>
          </p:cNvPr>
          <p:cNvCxnSpPr/>
          <p:nvPr/>
        </p:nvCxnSpPr>
        <p:spPr>
          <a:xfrm flipH="1">
            <a:off x="4879903" y="3915609"/>
            <a:ext cx="7246" cy="363623"/>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25" name="Straight Arrow Connector 224">
            <a:extLst>
              <a:ext uri="{FF2B5EF4-FFF2-40B4-BE49-F238E27FC236}">
                <a16:creationId xmlns:a16="http://schemas.microsoft.com/office/drawing/2014/main" id="{A092F65E-F076-4485-BCE0-1C24660E4521}"/>
              </a:ext>
            </a:extLst>
          </p:cNvPr>
          <p:cNvCxnSpPr/>
          <p:nvPr/>
        </p:nvCxnSpPr>
        <p:spPr>
          <a:xfrm flipH="1">
            <a:off x="4874354" y="4904945"/>
            <a:ext cx="7246" cy="363623"/>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28" name="Straight Arrow Connector 227">
            <a:extLst>
              <a:ext uri="{FF2B5EF4-FFF2-40B4-BE49-F238E27FC236}">
                <a16:creationId xmlns:a16="http://schemas.microsoft.com/office/drawing/2014/main" id="{490E0BF7-2306-402F-8CAF-9BA740996522}"/>
              </a:ext>
            </a:extLst>
          </p:cNvPr>
          <p:cNvCxnSpPr/>
          <p:nvPr/>
        </p:nvCxnSpPr>
        <p:spPr>
          <a:xfrm flipH="1">
            <a:off x="4857129" y="5864100"/>
            <a:ext cx="7246" cy="363623"/>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29" name="Rectangle 228">
            <a:extLst>
              <a:ext uri="{FF2B5EF4-FFF2-40B4-BE49-F238E27FC236}">
                <a16:creationId xmlns:a16="http://schemas.microsoft.com/office/drawing/2014/main" id="{8373792B-41C0-4C84-B0D2-1996CBEE430A}"/>
              </a:ext>
            </a:extLst>
          </p:cNvPr>
          <p:cNvSpPr/>
          <p:nvPr/>
        </p:nvSpPr>
        <p:spPr>
          <a:xfrm>
            <a:off x="3953756" y="7365382"/>
            <a:ext cx="874358" cy="530186"/>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00"/>
          </a:p>
        </p:txBody>
      </p:sp>
      <p:sp>
        <p:nvSpPr>
          <p:cNvPr id="230" name="TextBox 73">
            <a:extLst>
              <a:ext uri="{FF2B5EF4-FFF2-40B4-BE49-F238E27FC236}">
                <a16:creationId xmlns:a16="http://schemas.microsoft.com/office/drawing/2014/main" id="{A8EEF581-9EB1-407C-81CA-D5AA4E70649B}"/>
              </a:ext>
            </a:extLst>
          </p:cNvPr>
          <p:cNvSpPr txBox="1">
            <a:spLocks noChangeArrowheads="1"/>
          </p:cNvSpPr>
          <p:nvPr/>
        </p:nvSpPr>
        <p:spPr bwMode="auto">
          <a:xfrm>
            <a:off x="3859027" y="7366949"/>
            <a:ext cx="969087" cy="461665"/>
          </a:xfrm>
          <a:prstGeom prst="rect">
            <a:avLst/>
          </a:prstGeom>
          <a:noFill/>
          <a:ln w="9525">
            <a:noFill/>
            <a:miter lim="800000"/>
            <a:headEnd/>
            <a:tailEnd/>
          </a:ln>
        </p:spPr>
        <p:txBody>
          <a:bodyPr wrap="square">
            <a:spAutoFit/>
          </a:bodyPr>
          <a:lstStyle/>
          <a:p>
            <a:pPr algn="ctr"/>
            <a:r>
              <a:rPr lang="en-GB" sz="1200" dirty="0"/>
              <a:t>Cancel Confirmed</a:t>
            </a:r>
          </a:p>
        </p:txBody>
      </p:sp>
      <p:cxnSp>
        <p:nvCxnSpPr>
          <p:cNvPr id="231" name="Straight Arrow Connector 230">
            <a:extLst>
              <a:ext uri="{FF2B5EF4-FFF2-40B4-BE49-F238E27FC236}">
                <a16:creationId xmlns:a16="http://schemas.microsoft.com/office/drawing/2014/main" id="{FEDB7749-789F-4098-99B8-EB39EC18277E}"/>
              </a:ext>
            </a:extLst>
          </p:cNvPr>
          <p:cNvCxnSpPr>
            <a:cxnSpLocks/>
          </p:cNvCxnSpPr>
          <p:nvPr/>
        </p:nvCxnSpPr>
        <p:spPr>
          <a:xfrm flipH="1">
            <a:off x="3608979" y="7877907"/>
            <a:ext cx="297287" cy="522402"/>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32" name="Straight Arrow Connector 231">
            <a:extLst>
              <a:ext uri="{FF2B5EF4-FFF2-40B4-BE49-F238E27FC236}">
                <a16:creationId xmlns:a16="http://schemas.microsoft.com/office/drawing/2014/main" id="{A24FF725-DB55-4737-AC26-343C1C7ED01D}"/>
              </a:ext>
            </a:extLst>
          </p:cNvPr>
          <p:cNvCxnSpPr>
            <a:cxnSpLocks/>
          </p:cNvCxnSpPr>
          <p:nvPr/>
        </p:nvCxnSpPr>
        <p:spPr>
          <a:xfrm flipH="1">
            <a:off x="4475609" y="6894729"/>
            <a:ext cx="120238" cy="366943"/>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34" name="TextBox 10">
            <a:extLst>
              <a:ext uri="{FF2B5EF4-FFF2-40B4-BE49-F238E27FC236}">
                <a16:creationId xmlns:a16="http://schemas.microsoft.com/office/drawing/2014/main" id="{8F0FB0F0-D085-4679-8603-AB9887004947}"/>
              </a:ext>
            </a:extLst>
          </p:cNvPr>
          <p:cNvSpPr txBox="1">
            <a:spLocks noChangeArrowheads="1"/>
          </p:cNvSpPr>
          <p:nvPr/>
        </p:nvSpPr>
        <p:spPr bwMode="auto">
          <a:xfrm>
            <a:off x="734770" y="4456925"/>
            <a:ext cx="1504454" cy="369332"/>
          </a:xfrm>
          <a:prstGeom prst="rect">
            <a:avLst/>
          </a:prstGeom>
          <a:noFill/>
          <a:ln w="9525">
            <a:noFill/>
            <a:miter lim="800000"/>
            <a:headEnd/>
            <a:tailEnd/>
          </a:ln>
        </p:spPr>
        <p:txBody>
          <a:bodyPr wrap="square">
            <a:spAutoFit/>
          </a:bodyPr>
          <a:lstStyle/>
          <a:p>
            <a:pPr algn="ctr"/>
            <a:r>
              <a:rPr lang="en-GB" u="sng" dirty="0">
                <a:latin typeface="Calibri" pitchFamily="34" charset="0"/>
              </a:rPr>
              <a:t>LSP</a:t>
            </a:r>
            <a:endParaRPr lang="en-US" u="sng" dirty="0">
              <a:latin typeface="Calibri" pitchFamily="34" charset="0"/>
            </a:endParaRPr>
          </a:p>
        </p:txBody>
      </p:sp>
      <p:sp>
        <p:nvSpPr>
          <p:cNvPr id="243" name="TextBox 10">
            <a:extLst>
              <a:ext uri="{FF2B5EF4-FFF2-40B4-BE49-F238E27FC236}">
                <a16:creationId xmlns:a16="http://schemas.microsoft.com/office/drawing/2014/main" id="{4C679539-E298-4AA8-8C7E-034FC2DB5C63}"/>
              </a:ext>
            </a:extLst>
          </p:cNvPr>
          <p:cNvSpPr txBox="1">
            <a:spLocks noChangeArrowheads="1"/>
          </p:cNvSpPr>
          <p:nvPr/>
        </p:nvSpPr>
        <p:spPr bwMode="auto">
          <a:xfrm>
            <a:off x="5800655" y="6314739"/>
            <a:ext cx="1259447" cy="477161"/>
          </a:xfrm>
          <a:prstGeom prst="rect">
            <a:avLst/>
          </a:prstGeom>
          <a:noFill/>
          <a:ln w="9525">
            <a:noFill/>
            <a:miter lim="800000"/>
            <a:headEnd/>
            <a:tailEnd/>
          </a:ln>
        </p:spPr>
        <p:txBody>
          <a:bodyPr wrap="none">
            <a:spAutoFit/>
          </a:bodyPr>
          <a:lstStyle/>
          <a:p>
            <a:r>
              <a:rPr lang="en-GB" u="sng" dirty="0">
                <a:latin typeface="Calibri" pitchFamily="34" charset="0"/>
              </a:rPr>
              <a:t>LP=Reseller</a:t>
            </a:r>
            <a:endParaRPr lang="en-US" u="sng" dirty="0">
              <a:latin typeface="Calibri" pitchFamily="34" charset="0"/>
            </a:endParaRPr>
          </a:p>
        </p:txBody>
      </p:sp>
      <p:sp>
        <p:nvSpPr>
          <p:cNvPr id="244" name="TextBox 12">
            <a:extLst>
              <a:ext uri="{FF2B5EF4-FFF2-40B4-BE49-F238E27FC236}">
                <a16:creationId xmlns:a16="http://schemas.microsoft.com/office/drawing/2014/main" id="{A1DC0F3D-3F8E-43DC-880B-A9AFC2B85AAE}"/>
              </a:ext>
            </a:extLst>
          </p:cNvPr>
          <p:cNvSpPr txBox="1">
            <a:spLocks noChangeArrowheads="1"/>
          </p:cNvSpPr>
          <p:nvPr/>
        </p:nvSpPr>
        <p:spPr bwMode="auto">
          <a:xfrm>
            <a:off x="7952645" y="8378234"/>
            <a:ext cx="444352" cy="477161"/>
          </a:xfrm>
          <a:prstGeom prst="rect">
            <a:avLst/>
          </a:prstGeom>
          <a:noFill/>
          <a:ln w="9525">
            <a:noFill/>
            <a:miter lim="800000"/>
            <a:headEnd/>
            <a:tailEnd/>
          </a:ln>
        </p:spPr>
        <p:txBody>
          <a:bodyPr wrap="none">
            <a:spAutoFit/>
          </a:bodyPr>
          <a:lstStyle/>
          <a:p>
            <a:r>
              <a:rPr lang="en-GB" u="sng" dirty="0">
                <a:latin typeface="Calibri" pitchFamily="34" charset="0"/>
              </a:rPr>
              <a:t>EU</a:t>
            </a:r>
            <a:endParaRPr lang="en-US" u="sng" dirty="0">
              <a:latin typeface="Calibri" pitchFamily="34" charset="0"/>
            </a:endParaRPr>
          </a:p>
        </p:txBody>
      </p:sp>
      <p:sp>
        <p:nvSpPr>
          <p:cNvPr id="245" name="TextBox 13">
            <a:extLst>
              <a:ext uri="{FF2B5EF4-FFF2-40B4-BE49-F238E27FC236}">
                <a16:creationId xmlns:a16="http://schemas.microsoft.com/office/drawing/2014/main" id="{EFD84BA8-E961-4C30-901F-20D55A428667}"/>
              </a:ext>
            </a:extLst>
          </p:cNvPr>
          <p:cNvSpPr txBox="1">
            <a:spLocks noChangeArrowheads="1"/>
          </p:cNvSpPr>
          <p:nvPr/>
        </p:nvSpPr>
        <p:spPr bwMode="auto">
          <a:xfrm>
            <a:off x="5951953" y="2406533"/>
            <a:ext cx="673582" cy="369332"/>
          </a:xfrm>
          <a:prstGeom prst="rect">
            <a:avLst/>
          </a:prstGeom>
          <a:noFill/>
          <a:ln w="9525">
            <a:noFill/>
            <a:miter lim="800000"/>
            <a:headEnd/>
            <a:tailEnd/>
          </a:ln>
        </p:spPr>
        <p:txBody>
          <a:bodyPr wrap="none">
            <a:spAutoFit/>
          </a:bodyPr>
          <a:lstStyle/>
          <a:p>
            <a:pPr algn="ctr"/>
            <a:r>
              <a:rPr lang="en-GB" u="sng" dirty="0">
                <a:latin typeface="Calibri" pitchFamily="34" charset="0"/>
              </a:rPr>
              <a:t>LNCP</a:t>
            </a:r>
          </a:p>
        </p:txBody>
      </p:sp>
      <p:sp>
        <p:nvSpPr>
          <p:cNvPr id="246" name="TextBox 14">
            <a:extLst>
              <a:ext uri="{FF2B5EF4-FFF2-40B4-BE49-F238E27FC236}">
                <a16:creationId xmlns:a16="http://schemas.microsoft.com/office/drawing/2014/main" id="{E52508A6-85AB-4473-A037-0CFB7F8DBFAF}"/>
              </a:ext>
            </a:extLst>
          </p:cNvPr>
          <p:cNvSpPr txBox="1">
            <a:spLocks noChangeArrowheads="1"/>
          </p:cNvSpPr>
          <p:nvPr/>
        </p:nvSpPr>
        <p:spPr bwMode="auto">
          <a:xfrm>
            <a:off x="9407009" y="2388894"/>
            <a:ext cx="721672" cy="369332"/>
          </a:xfrm>
          <a:prstGeom prst="rect">
            <a:avLst/>
          </a:prstGeom>
          <a:noFill/>
          <a:ln w="9525">
            <a:noFill/>
            <a:miter lim="800000"/>
            <a:headEnd/>
            <a:tailEnd/>
          </a:ln>
        </p:spPr>
        <p:txBody>
          <a:bodyPr wrap="none">
            <a:spAutoFit/>
          </a:bodyPr>
          <a:lstStyle/>
          <a:p>
            <a:r>
              <a:rPr lang="en-GB" u="sng" dirty="0">
                <a:latin typeface="Calibri" pitchFamily="34" charset="0"/>
              </a:rPr>
              <a:t>GNCP</a:t>
            </a:r>
          </a:p>
        </p:txBody>
      </p:sp>
      <p:sp>
        <p:nvSpPr>
          <p:cNvPr id="247" name="TextBox 36">
            <a:extLst>
              <a:ext uri="{FF2B5EF4-FFF2-40B4-BE49-F238E27FC236}">
                <a16:creationId xmlns:a16="http://schemas.microsoft.com/office/drawing/2014/main" id="{B821DC8E-9807-4DD4-9235-218FB6E83CE3}"/>
              </a:ext>
            </a:extLst>
          </p:cNvPr>
          <p:cNvSpPr txBox="1">
            <a:spLocks noChangeArrowheads="1"/>
          </p:cNvSpPr>
          <p:nvPr/>
        </p:nvSpPr>
        <p:spPr bwMode="auto">
          <a:xfrm>
            <a:off x="9294193" y="1534286"/>
            <a:ext cx="816249" cy="584775"/>
          </a:xfrm>
          <a:prstGeom prst="rect">
            <a:avLst/>
          </a:prstGeom>
          <a:noFill/>
          <a:ln w="9525">
            <a:noFill/>
            <a:miter lim="800000"/>
            <a:headEnd/>
            <a:tailEnd/>
          </a:ln>
        </p:spPr>
        <p:txBody>
          <a:bodyPr wrap="none">
            <a:spAutoFit/>
          </a:bodyPr>
          <a:lstStyle/>
          <a:p>
            <a:r>
              <a:rPr lang="en-GB" sz="1600" u="sng" dirty="0">
                <a:solidFill>
                  <a:srgbClr val="FF0000"/>
                </a:solidFill>
              </a:rPr>
              <a:t>Gaining</a:t>
            </a:r>
          </a:p>
          <a:p>
            <a:r>
              <a:rPr lang="en-GB" sz="1600" u="sng" dirty="0">
                <a:solidFill>
                  <a:srgbClr val="FF0000"/>
                </a:solidFill>
              </a:rPr>
              <a:t>Chain</a:t>
            </a:r>
          </a:p>
        </p:txBody>
      </p:sp>
      <p:sp>
        <p:nvSpPr>
          <p:cNvPr id="248" name="TextBox 37">
            <a:extLst>
              <a:ext uri="{FF2B5EF4-FFF2-40B4-BE49-F238E27FC236}">
                <a16:creationId xmlns:a16="http://schemas.microsoft.com/office/drawing/2014/main" id="{FBD9FD58-D989-4393-A90E-5673C607CC85}"/>
              </a:ext>
            </a:extLst>
          </p:cNvPr>
          <p:cNvSpPr txBox="1">
            <a:spLocks noChangeArrowheads="1"/>
          </p:cNvSpPr>
          <p:nvPr/>
        </p:nvSpPr>
        <p:spPr bwMode="auto">
          <a:xfrm>
            <a:off x="5864241" y="1575641"/>
            <a:ext cx="710451" cy="584775"/>
          </a:xfrm>
          <a:prstGeom prst="rect">
            <a:avLst/>
          </a:prstGeom>
          <a:noFill/>
          <a:ln w="9525">
            <a:noFill/>
            <a:miter lim="800000"/>
            <a:headEnd/>
            <a:tailEnd/>
          </a:ln>
        </p:spPr>
        <p:txBody>
          <a:bodyPr wrap="none">
            <a:spAutoFit/>
          </a:bodyPr>
          <a:lstStyle/>
          <a:p>
            <a:r>
              <a:rPr lang="en-GB" sz="1600" u="sng" dirty="0">
                <a:solidFill>
                  <a:srgbClr val="FF0000"/>
                </a:solidFill>
              </a:rPr>
              <a:t>Losing</a:t>
            </a:r>
          </a:p>
          <a:p>
            <a:r>
              <a:rPr lang="en-GB" sz="1600" u="sng" dirty="0">
                <a:solidFill>
                  <a:srgbClr val="FF0000"/>
                </a:solidFill>
              </a:rPr>
              <a:t>Chain</a:t>
            </a:r>
          </a:p>
        </p:txBody>
      </p:sp>
      <p:sp>
        <p:nvSpPr>
          <p:cNvPr id="249" name="TextBox 10">
            <a:extLst>
              <a:ext uri="{FF2B5EF4-FFF2-40B4-BE49-F238E27FC236}">
                <a16:creationId xmlns:a16="http://schemas.microsoft.com/office/drawing/2014/main" id="{335A1104-F18B-42ED-AE81-E566AD105173}"/>
              </a:ext>
            </a:extLst>
          </p:cNvPr>
          <p:cNvSpPr txBox="1">
            <a:spLocks noChangeArrowheads="1"/>
          </p:cNvSpPr>
          <p:nvPr/>
        </p:nvSpPr>
        <p:spPr bwMode="auto">
          <a:xfrm>
            <a:off x="8875208" y="6297098"/>
            <a:ext cx="1307537" cy="477161"/>
          </a:xfrm>
          <a:prstGeom prst="rect">
            <a:avLst/>
          </a:prstGeom>
          <a:noFill/>
          <a:ln w="9525">
            <a:noFill/>
            <a:miter lim="800000"/>
            <a:headEnd/>
            <a:tailEnd/>
          </a:ln>
        </p:spPr>
        <p:txBody>
          <a:bodyPr wrap="none">
            <a:spAutoFit/>
          </a:bodyPr>
          <a:lstStyle/>
          <a:p>
            <a:r>
              <a:rPr lang="en-GB" u="sng" dirty="0">
                <a:latin typeface="Calibri" pitchFamily="34" charset="0"/>
              </a:rPr>
              <a:t>GP=Reseller</a:t>
            </a:r>
            <a:endParaRPr lang="en-US" u="sng" dirty="0">
              <a:latin typeface="Calibri" pitchFamily="34" charset="0"/>
            </a:endParaRPr>
          </a:p>
        </p:txBody>
      </p:sp>
      <p:cxnSp>
        <p:nvCxnSpPr>
          <p:cNvPr id="250" name="Straight Arrow Connector 249">
            <a:extLst>
              <a:ext uri="{FF2B5EF4-FFF2-40B4-BE49-F238E27FC236}">
                <a16:creationId xmlns:a16="http://schemas.microsoft.com/office/drawing/2014/main" id="{C0878811-E2AB-4D65-9B83-07A30441B56F}"/>
              </a:ext>
            </a:extLst>
          </p:cNvPr>
          <p:cNvCxnSpPr>
            <a:cxnSpLocks/>
            <a:stCxn id="255" idx="1"/>
          </p:cNvCxnSpPr>
          <p:nvPr/>
        </p:nvCxnSpPr>
        <p:spPr>
          <a:xfrm flipH="1">
            <a:off x="6779078" y="2569666"/>
            <a:ext cx="720672" cy="6583"/>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1" name="Straight Arrow Connector 250">
            <a:extLst>
              <a:ext uri="{FF2B5EF4-FFF2-40B4-BE49-F238E27FC236}">
                <a16:creationId xmlns:a16="http://schemas.microsoft.com/office/drawing/2014/main" id="{56B376DB-E323-4E4D-B036-95B54DC3D739}"/>
              </a:ext>
            </a:extLst>
          </p:cNvPr>
          <p:cNvCxnSpPr>
            <a:cxnSpLocks/>
          </p:cNvCxnSpPr>
          <p:nvPr/>
        </p:nvCxnSpPr>
        <p:spPr>
          <a:xfrm flipH="1" flipV="1">
            <a:off x="8646286" y="2574509"/>
            <a:ext cx="632631" cy="11905"/>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52" name="TextBox 251">
            <a:extLst>
              <a:ext uri="{FF2B5EF4-FFF2-40B4-BE49-F238E27FC236}">
                <a16:creationId xmlns:a16="http://schemas.microsoft.com/office/drawing/2014/main" id="{CD027621-AD34-4CEC-81A1-CA843ED3526A}"/>
              </a:ext>
            </a:extLst>
          </p:cNvPr>
          <p:cNvSpPr txBox="1"/>
          <p:nvPr/>
        </p:nvSpPr>
        <p:spPr>
          <a:xfrm>
            <a:off x="7468122" y="1307193"/>
            <a:ext cx="1192955" cy="584775"/>
          </a:xfrm>
          <a:prstGeom prst="rect">
            <a:avLst/>
          </a:prstGeom>
          <a:noFill/>
        </p:spPr>
        <p:txBody>
          <a:bodyPr wrap="none" rtlCol="0">
            <a:spAutoFit/>
          </a:bodyPr>
          <a:lstStyle/>
          <a:p>
            <a:pPr algn="ctr"/>
            <a:r>
              <a:rPr lang="en-US" sz="1600" b="1" u="sng" dirty="0"/>
              <a:t>Cancel Own</a:t>
            </a:r>
          </a:p>
          <a:p>
            <a:pPr algn="ctr"/>
            <a:r>
              <a:rPr lang="en-US" sz="1600" b="1" u="sng" dirty="0"/>
              <a:t>Process</a:t>
            </a:r>
          </a:p>
        </p:txBody>
      </p:sp>
      <p:cxnSp>
        <p:nvCxnSpPr>
          <p:cNvPr id="253" name="Straight Arrow Connector 252">
            <a:extLst>
              <a:ext uri="{FF2B5EF4-FFF2-40B4-BE49-F238E27FC236}">
                <a16:creationId xmlns:a16="http://schemas.microsoft.com/office/drawing/2014/main" id="{DF6DC4E0-79BD-4B56-AE66-AB37E5BBF2E2}"/>
              </a:ext>
            </a:extLst>
          </p:cNvPr>
          <p:cNvCxnSpPr>
            <a:cxnSpLocks/>
          </p:cNvCxnSpPr>
          <p:nvPr/>
        </p:nvCxnSpPr>
        <p:spPr>
          <a:xfrm flipV="1">
            <a:off x="8596956" y="8172884"/>
            <a:ext cx="581243" cy="38688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54" name="Straight Arrow Connector 253">
            <a:extLst>
              <a:ext uri="{FF2B5EF4-FFF2-40B4-BE49-F238E27FC236}">
                <a16:creationId xmlns:a16="http://schemas.microsoft.com/office/drawing/2014/main" id="{F00AD9D1-A778-441A-B67B-759E2E7E7079}"/>
              </a:ext>
            </a:extLst>
          </p:cNvPr>
          <p:cNvCxnSpPr>
            <a:cxnSpLocks/>
          </p:cNvCxnSpPr>
          <p:nvPr/>
        </p:nvCxnSpPr>
        <p:spPr>
          <a:xfrm flipV="1">
            <a:off x="9546849" y="6929685"/>
            <a:ext cx="0" cy="60244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55" name="TextBox 85">
            <a:extLst>
              <a:ext uri="{FF2B5EF4-FFF2-40B4-BE49-F238E27FC236}">
                <a16:creationId xmlns:a16="http://schemas.microsoft.com/office/drawing/2014/main" id="{E1876769-1199-484F-9D03-F4E577E0E0C3}"/>
              </a:ext>
            </a:extLst>
          </p:cNvPr>
          <p:cNvSpPr txBox="1">
            <a:spLocks noChangeArrowheads="1"/>
          </p:cNvSpPr>
          <p:nvPr/>
        </p:nvSpPr>
        <p:spPr bwMode="auto">
          <a:xfrm>
            <a:off x="7499750" y="2241617"/>
            <a:ext cx="1146535" cy="656096"/>
          </a:xfrm>
          <a:prstGeom prst="rect">
            <a:avLst/>
          </a:prstGeom>
          <a:noFill/>
          <a:ln w="9525">
            <a:noFill/>
            <a:miter lim="800000"/>
            <a:headEnd/>
            <a:tailEnd/>
          </a:ln>
        </p:spPr>
        <p:txBody>
          <a:bodyPr wrap="square">
            <a:spAutoFit/>
          </a:bodyPr>
          <a:lstStyle/>
          <a:p>
            <a:pPr algn="ctr"/>
            <a:r>
              <a:rPr lang="en-GB" sz="900" dirty="0"/>
              <a:t>Cancel Own</a:t>
            </a:r>
          </a:p>
          <a:p>
            <a:pPr algn="ctr"/>
            <a:r>
              <a:rPr lang="en-GB" sz="900" dirty="0">
                <a:solidFill>
                  <a:srgbClr val="FF0000"/>
                </a:solidFill>
              </a:rPr>
              <a:t>NPOR-COW</a:t>
            </a:r>
          </a:p>
          <a:p>
            <a:pPr algn="ctr"/>
            <a:r>
              <a:rPr lang="en-GB" sz="900" dirty="0">
                <a:solidFill>
                  <a:srgbClr val="FF0000"/>
                </a:solidFill>
              </a:rPr>
              <a:t>(</a:t>
            </a:r>
            <a:r>
              <a:rPr lang="en-GB" sz="900" dirty="0" err="1">
                <a:solidFill>
                  <a:srgbClr val="FF0000"/>
                </a:solidFill>
              </a:rPr>
              <a:t>acc</a:t>
            </a:r>
            <a:r>
              <a:rPr lang="en-GB" sz="900" dirty="0">
                <a:solidFill>
                  <a:srgbClr val="FF0000"/>
                </a:solidFill>
              </a:rPr>
              <a:t>/</a:t>
            </a:r>
            <a:r>
              <a:rPr lang="en-GB" sz="900" dirty="0" err="1">
                <a:solidFill>
                  <a:srgbClr val="FF0000"/>
                </a:solidFill>
              </a:rPr>
              <a:t>rej</a:t>
            </a:r>
            <a:r>
              <a:rPr lang="en-GB" sz="900" dirty="0">
                <a:solidFill>
                  <a:srgbClr val="FF0000"/>
                </a:solidFill>
              </a:rPr>
              <a:t>)</a:t>
            </a:r>
          </a:p>
        </p:txBody>
      </p:sp>
      <p:sp>
        <p:nvSpPr>
          <p:cNvPr id="256" name="Rectangle 255">
            <a:extLst>
              <a:ext uri="{FF2B5EF4-FFF2-40B4-BE49-F238E27FC236}">
                <a16:creationId xmlns:a16="http://schemas.microsoft.com/office/drawing/2014/main" id="{CCABB05E-1F08-4586-AE23-92F6F7C1852E}"/>
              </a:ext>
            </a:extLst>
          </p:cNvPr>
          <p:cNvSpPr/>
          <p:nvPr/>
        </p:nvSpPr>
        <p:spPr>
          <a:xfrm>
            <a:off x="7606185" y="2300383"/>
            <a:ext cx="962125" cy="544766"/>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900"/>
          </a:p>
        </p:txBody>
      </p:sp>
      <p:sp>
        <p:nvSpPr>
          <p:cNvPr id="257" name="Rectangle 256">
            <a:extLst>
              <a:ext uri="{FF2B5EF4-FFF2-40B4-BE49-F238E27FC236}">
                <a16:creationId xmlns:a16="http://schemas.microsoft.com/office/drawing/2014/main" id="{D6B6E266-05EE-4B20-8082-80EB859DAD26}"/>
              </a:ext>
            </a:extLst>
          </p:cNvPr>
          <p:cNvSpPr/>
          <p:nvPr/>
        </p:nvSpPr>
        <p:spPr>
          <a:xfrm>
            <a:off x="6807560" y="7249411"/>
            <a:ext cx="664944" cy="530186"/>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00"/>
          </a:p>
        </p:txBody>
      </p:sp>
      <p:sp>
        <p:nvSpPr>
          <p:cNvPr id="258" name="TextBox 73">
            <a:extLst>
              <a:ext uri="{FF2B5EF4-FFF2-40B4-BE49-F238E27FC236}">
                <a16:creationId xmlns:a16="http://schemas.microsoft.com/office/drawing/2014/main" id="{4323482E-EAE1-4CA8-B281-65857FE0BAAA}"/>
              </a:ext>
            </a:extLst>
          </p:cNvPr>
          <p:cNvSpPr txBox="1">
            <a:spLocks noChangeArrowheads="1"/>
          </p:cNvSpPr>
          <p:nvPr/>
        </p:nvSpPr>
        <p:spPr bwMode="auto">
          <a:xfrm>
            <a:off x="6726652" y="7250483"/>
            <a:ext cx="912308" cy="461665"/>
          </a:xfrm>
          <a:prstGeom prst="rect">
            <a:avLst/>
          </a:prstGeom>
          <a:noFill/>
          <a:ln w="9525">
            <a:noFill/>
            <a:miter lim="800000"/>
            <a:headEnd/>
            <a:tailEnd/>
          </a:ln>
        </p:spPr>
        <p:txBody>
          <a:bodyPr wrap="square">
            <a:spAutoFit/>
          </a:bodyPr>
          <a:lstStyle/>
          <a:p>
            <a:pPr algn="ctr"/>
            <a:r>
              <a:rPr lang="en-GB" sz="1200"/>
              <a:t>Cancel Confirmed</a:t>
            </a:r>
          </a:p>
        </p:txBody>
      </p:sp>
      <p:cxnSp>
        <p:nvCxnSpPr>
          <p:cNvPr id="259" name="Straight Arrow Connector 258">
            <a:extLst>
              <a:ext uri="{FF2B5EF4-FFF2-40B4-BE49-F238E27FC236}">
                <a16:creationId xmlns:a16="http://schemas.microsoft.com/office/drawing/2014/main" id="{276A64CE-D51C-41E3-8CB2-996CF3D594CA}"/>
              </a:ext>
            </a:extLst>
          </p:cNvPr>
          <p:cNvCxnSpPr>
            <a:cxnSpLocks/>
          </p:cNvCxnSpPr>
          <p:nvPr/>
        </p:nvCxnSpPr>
        <p:spPr>
          <a:xfrm>
            <a:off x="6767346" y="6904163"/>
            <a:ext cx="160194" cy="202742"/>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60" name="Straight Arrow Connector 259">
            <a:extLst>
              <a:ext uri="{FF2B5EF4-FFF2-40B4-BE49-F238E27FC236}">
                <a16:creationId xmlns:a16="http://schemas.microsoft.com/office/drawing/2014/main" id="{A2E1AB3E-C21D-44AD-BC38-A3403A76337B}"/>
              </a:ext>
            </a:extLst>
          </p:cNvPr>
          <p:cNvCxnSpPr>
            <a:cxnSpLocks/>
          </p:cNvCxnSpPr>
          <p:nvPr/>
        </p:nvCxnSpPr>
        <p:spPr>
          <a:xfrm>
            <a:off x="7472504" y="8004878"/>
            <a:ext cx="307133" cy="554891"/>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75" name="Straight Arrow Connector 274">
            <a:extLst>
              <a:ext uri="{FF2B5EF4-FFF2-40B4-BE49-F238E27FC236}">
                <a16:creationId xmlns:a16="http://schemas.microsoft.com/office/drawing/2014/main" id="{45817035-EF73-4781-9DA5-A071D6785C72}"/>
              </a:ext>
            </a:extLst>
          </p:cNvPr>
          <p:cNvCxnSpPr>
            <a:cxnSpLocks/>
          </p:cNvCxnSpPr>
          <p:nvPr/>
        </p:nvCxnSpPr>
        <p:spPr>
          <a:xfrm flipH="1">
            <a:off x="6323014" y="3044516"/>
            <a:ext cx="7246" cy="363623"/>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76" name="Straight Arrow Connector 275">
            <a:extLst>
              <a:ext uri="{FF2B5EF4-FFF2-40B4-BE49-F238E27FC236}">
                <a16:creationId xmlns:a16="http://schemas.microsoft.com/office/drawing/2014/main" id="{58543894-4824-4994-9FB6-48558F31DF02}"/>
              </a:ext>
            </a:extLst>
          </p:cNvPr>
          <p:cNvCxnSpPr>
            <a:cxnSpLocks/>
          </p:cNvCxnSpPr>
          <p:nvPr/>
        </p:nvCxnSpPr>
        <p:spPr>
          <a:xfrm flipH="1">
            <a:off x="6309798" y="5021936"/>
            <a:ext cx="7246" cy="363623"/>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77" name="Straight Arrow Connector 276">
            <a:extLst>
              <a:ext uri="{FF2B5EF4-FFF2-40B4-BE49-F238E27FC236}">
                <a16:creationId xmlns:a16="http://schemas.microsoft.com/office/drawing/2014/main" id="{19FBD279-F898-49D4-90F3-A0EB23979896}"/>
              </a:ext>
            </a:extLst>
          </p:cNvPr>
          <p:cNvCxnSpPr>
            <a:cxnSpLocks/>
          </p:cNvCxnSpPr>
          <p:nvPr/>
        </p:nvCxnSpPr>
        <p:spPr>
          <a:xfrm flipH="1">
            <a:off x="6326636" y="6039731"/>
            <a:ext cx="7246" cy="363623"/>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78" name="Straight Arrow Connector 277">
            <a:extLst>
              <a:ext uri="{FF2B5EF4-FFF2-40B4-BE49-F238E27FC236}">
                <a16:creationId xmlns:a16="http://schemas.microsoft.com/office/drawing/2014/main" id="{747850DC-2029-4FDC-B0C7-F00CCC342A93}"/>
              </a:ext>
            </a:extLst>
          </p:cNvPr>
          <p:cNvCxnSpPr>
            <a:cxnSpLocks/>
          </p:cNvCxnSpPr>
          <p:nvPr/>
        </p:nvCxnSpPr>
        <p:spPr>
          <a:xfrm flipH="1">
            <a:off x="6310780" y="4006285"/>
            <a:ext cx="7246" cy="363623"/>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89" name="Straight Arrow Connector 288">
            <a:extLst>
              <a:ext uri="{FF2B5EF4-FFF2-40B4-BE49-F238E27FC236}">
                <a16:creationId xmlns:a16="http://schemas.microsoft.com/office/drawing/2014/main" id="{53364D89-35D6-4F90-8433-C81E0CD492AB}"/>
              </a:ext>
            </a:extLst>
          </p:cNvPr>
          <p:cNvCxnSpPr>
            <a:cxnSpLocks/>
          </p:cNvCxnSpPr>
          <p:nvPr/>
        </p:nvCxnSpPr>
        <p:spPr>
          <a:xfrm flipH="1" flipV="1">
            <a:off x="9643391" y="2992582"/>
            <a:ext cx="1" cy="316515"/>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90" name="Straight Arrow Connector 289">
            <a:extLst>
              <a:ext uri="{FF2B5EF4-FFF2-40B4-BE49-F238E27FC236}">
                <a16:creationId xmlns:a16="http://schemas.microsoft.com/office/drawing/2014/main" id="{F9AC03A9-F15D-4724-A754-40BE4DA0D9F5}"/>
              </a:ext>
            </a:extLst>
          </p:cNvPr>
          <p:cNvCxnSpPr>
            <a:cxnSpLocks/>
          </p:cNvCxnSpPr>
          <p:nvPr/>
        </p:nvCxnSpPr>
        <p:spPr>
          <a:xfrm flipV="1">
            <a:off x="9561023" y="3947771"/>
            <a:ext cx="4218" cy="295628"/>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91" name="Straight Arrow Connector 290">
            <a:extLst>
              <a:ext uri="{FF2B5EF4-FFF2-40B4-BE49-F238E27FC236}">
                <a16:creationId xmlns:a16="http://schemas.microsoft.com/office/drawing/2014/main" id="{03D5C76B-4BA7-4CF4-9FBD-6189E05B2A6D}"/>
              </a:ext>
            </a:extLst>
          </p:cNvPr>
          <p:cNvCxnSpPr>
            <a:cxnSpLocks/>
          </p:cNvCxnSpPr>
          <p:nvPr/>
        </p:nvCxnSpPr>
        <p:spPr>
          <a:xfrm flipV="1">
            <a:off x="9529578" y="4919772"/>
            <a:ext cx="4110" cy="461100"/>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92" name="Straight Arrow Connector 291">
            <a:extLst>
              <a:ext uri="{FF2B5EF4-FFF2-40B4-BE49-F238E27FC236}">
                <a16:creationId xmlns:a16="http://schemas.microsoft.com/office/drawing/2014/main" id="{890D5DE6-A524-462A-863B-77DE26EC76AE}"/>
              </a:ext>
            </a:extLst>
          </p:cNvPr>
          <p:cNvCxnSpPr>
            <a:cxnSpLocks/>
          </p:cNvCxnSpPr>
          <p:nvPr/>
        </p:nvCxnSpPr>
        <p:spPr>
          <a:xfrm flipH="1" flipV="1">
            <a:off x="9512352" y="5916455"/>
            <a:ext cx="1" cy="471260"/>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293" name="TextBox 50">
            <a:extLst>
              <a:ext uri="{FF2B5EF4-FFF2-40B4-BE49-F238E27FC236}">
                <a16:creationId xmlns:a16="http://schemas.microsoft.com/office/drawing/2014/main" id="{9D7346AE-B783-40B2-A3E7-F7C8C21B6A1C}"/>
              </a:ext>
            </a:extLst>
          </p:cNvPr>
          <p:cNvSpPr txBox="1">
            <a:spLocks noChangeArrowheads="1"/>
          </p:cNvSpPr>
          <p:nvPr/>
        </p:nvSpPr>
        <p:spPr bwMode="auto">
          <a:xfrm>
            <a:off x="7278926" y="8827385"/>
            <a:ext cx="1740448" cy="596452"/>
          </a:xfrm>
          <a:prstGeom prst="rect">
            <a:avLst/>
          </a:prstGeom>
          <a:noFill/>
          <a:ln w="9525">
            <a:noFill/>
            <a:miter lim="800000"/>
            <a:headEnd/>
            <a:tailEnd/>
          </a:ln>
        </p:spPr>
        <p:txBody>
          <a:bodyPr wrap="square">
            <a:spAutoFit/>
          </a:bodyPr>
          <a:lstStyle/>
          <a:p>
            <a:pPr algn="ctr"/>
            <a:r>
              <a:rPr lang="en-GB" sz="1200" b="1" u="sng" dirty="0">
                <a:solidFill>
                  <a:srgbClr val="FF0000"/>
                </a:solidFill>
              </a:rPr>
              <a:t>I wish to Cancel</a:t>
            </a:r>
          </a:p>
          <a:p>
            <a:pPr algn="ctr"/>
            <a:r>
              <a:rPr lang="en-GB" sz="1200" b="1" dirty="0">
                <a:solidFill>
                  <a:srgbClr val="FF0000"/>
                </a:solidFill>
              </a:rPr>
              <a:t>(changed mind)</a:t>
            </a:r>
          </a:p>
        </p:txBody>
      </p:sp>
      <p:sp>
        <p:nvSpPr>
          <p:cNvPr id="294" name="Oval 293">
            <a:extLst>
              <a:ext uri="{FF2B5EF4-FFF2-40B4-BE49-F238E27FC236}">
                <a16:creationId xmlns:a16="http://schemas.microsoft.com/office/drawing/2014/main" id="{05F9BDB8-EDCF-43C2-996D-82D9143EB0FA}"/>
              </a:ext>
            </a:extLst>
          </p:cNvPr>
          <p:cNvSpPr/>
          <p:nvPr/>
        </p:nvSpPr>
        <p:spPr>
          <a:xfrm>
            <a:off x="8875208" y="6246743"/>
            <a:ext cx="1515965" cy="802382"/>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5" name="Oval 294">
            <a:extLst>
              <a:ext uri="{FF2B5EF4-FFF2-40B4-BE49-F238E27FC236}">
                <a16:creationId xmlns:a16="http://schemas.microsoft.com/office/drawing/2014/main" id="{C633BFAC-892D-4B93-A070-3DE3C6C9512C}"/>
              </a:ext>
            </a:extLst>
          </p:cNvPr>
          <p:cNvSpPr/>
          <p:nvPr/>
        </p:nvSpPr>
        <p:spPr>
          <a:xfrm>
            <a:off x="676320" y="6175728"/>
            <a:ext cx="1515965" cy="802382"/>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9" name="Rectangle 328">
            <a:extLst>
              <a:ext uri="{FF2B5EF4-FFF2-40B4-BE49-F238E27FC236}">
                <a16:creationId xmlns:a16="http://schemas.microsoft.com/office/drawing/2014/main" id="{F9679F3F-DA3B-4591-8E75-D21FC96C864F}"/>
              </a:ext>
            </a:extLst>
          </p:cNvPr>
          <p:cNvSpPr/>
          <p:nvPr/>
        </p:nvSpPr>
        <p:spPr>
          <a:xfrm>
            <a:off x="9127595" y="7744681"/>
            <a:ext cx="793337" cy="348727"/>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00"/>
          </a:p>
        </p:txBody>
      </p:sp>
      <p:sp>
        <p:nvSpPr>
          <p:cNvPr id="330" name="TextBox 73">
            <a:extLst>
              <a:ext uri="{FF2B5EF4-FFF2-40B4-BE49-F238E27FC236}">
                <a16:creationId xmlns:a16="http://schemas.microsoft.com/office/drawing/2014/main" id="{19890BFD-43CA-4581-A61D-E81332CC62D1}"/>
              </a:ext>
            </a:extLst>
          </p:cNvPr>
          <p:cNvSpPr txBox="1">
            <a:spLocks noChangeArrowheads="1"/>
          </p:cNvSpPr>
          <p:nvPr/>
        </p:nvSpPr>
        <p:spPr bwMode="auto">
          <a:xfrm>
            <a:off x="9073217" y="7691811"/>
            <a:ext cx="911178" cy="461665"/>
          </a:xfrm>
          <a:prstGeom prst="rect">
            <a:avLst/>
          </a:prstGeom>
          <a:noFill/>
          <a:ln w="9525">
            <a:noFill/>
            <a:miter lim="800000"/>
            <a:headEnd/>
            <a:tailEnd/>
          </a:ln>
        </p:spPr>
        <p:txBody>
          <a:bodyPr wrap="square">
            <a:spAutoFit/>
          </a:bodyPr>
          <a:lstStyle/>
          <a:p>
            <a:pPr algn="ctr"/>
            <a:r>
              <a:rPr lang="en-GB" sz="1200" dirty="0"/>
              <a:t> Cancel Request</a:t>
            </a:r>
          </a:p>
        </p:txBody>
      </p:sp>
      <p:sp>
        <p:nvSpPr>
          <p:cNvPr id="431" name="Oval 430">
            <a:extLst>
              <a:ext uri="{FF2B5EF4-FFF2-40B4-BE49-F238E27FC236}">
                <a16:creationId xmlns:a16="http://schemas.microsoft.com/office/drawing/2014/main" id="{B3DADE0E-C619-4200-9F0B-E991515C9F66}"/>
              </a:ext>
            </a:extLst>
          </p:cNvPr>
          <p:cNvSpPr/>
          <p:nvPr/>
        </p:nvSpPr>
        <p:spPr>
          <a:xfrm>
            <a:off x="4524477" y="2181268"/>
            <a:ext cx="716528" cy="766951"/>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2" name="Oval 431">
            <a:extLst>
              <a:ext uri="{FF2B5EF4-FFF2-40B4-BE49-F238E27FC236}">
                <a16:creationId xmlns:a16="http://schemas.microsoft.com/office/drawing/2014/main" id="{48E28986-E3F8-4B6E-8C8A-C6BE375CD452}"/>
              </a:ext>
            </a:extLst>
          </p:cNvPr>
          <p:cNvSpPr/>
          <p:nvPr/>
        </p:nvSpPr>
        <p:spPr>
          <a:xfrm>
            <a:off x="9381093" y="2254307"/>
            <a:ext cx="716528" cy="766951"/>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4" name="Rectangle 433">
            <a:extLst>
              <a:ext uri="{FF2B5EF4-FFF2-40B4-BE49-F238E27FC236}">
                <a16:creationId xmlns:a16="http://schemas.microsoft.com/office/drawing/2014/main" id="{0ECCDB75-0E38-4468-B0B4-716A4138A4FB}"/>
              </a:ext>
            </a:extLst>
          </p:cNvPr>
          <p:cNvSpPr/>
          <p:nvPr/>
        </p:nvSpPr>
        <p:spPr>
          <a:xfrm>
            <a:off x="2064589" y="7518389"/>
            <a:ext cx="747721" cy="436917"/>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00"/>
          </a:p>
        </p:txBody>
      </p:sp>
      <p:sp>
        <p:nvSpPr>
          <p:cNvPr id="435" name="TextBox 73">
            <a:extLst>
              <a:ext uri="{FF2B5EF4-FFF2-40B4-BE49-F238E27FC236}">
                <a16:creationId xmlns:a16="http://schemas.microsoft.com/office/drawing/2014/main" id="{0E5CC467-9B52-4BB6-AFD5-CFF79492E58E}"/>
              </a:ext>
            </a:extLst>
          </p:cNvPr>
          <p:cNvSpPr txBox="1">
            <a:spLocks noChangeArrowheads="1"/>
          </p:cNvSpPr>
          <p:nvPr/>
        </p:nvSpPr>
        <p:spPr bwMode="auto">
          <a:xfrm>
            <a:off x="1996770" y="7500241"/>
            <a:ext cx="865848" cy="461665"/>
          </a:xfrm>
          <a:prstGeom prst="rect">
            <a:avLst/>
          </a:prstGeom>
          <a:noFill/>
          <a:ln w="9525">
            <a:noFill/>
            <a:miter lim="800000"/>
            <a:headEnd/>
            <a:tailEnd/>
          </a:ln>
        </p:spPr>
        <p:txBody>
          <a:bodyPr wrap="square">
            <a:spAutoFit/>
          </a:bodyPr>
          <a:lstStyle/>
          <a:p>
            <a:pPr algn="ctr"/>
            <a:r>
              <a:rPr lang="en-GB" sz="1200" dirty="0"/>
              <a:t> Cancel Request</a:t>
            </a:r>
          </a:p>
        </p:txBody>
      </p:sp>
      <p:grpSp>
        <p:nvGrpSpPr>
          <p:cNvPr id="3" name="Group 2">
            <a:extLst>
              <a:ext uri="{FF2B5EF4-FFF2-40B4-BE49-F238E27FC236}">
                <a16:creationId xmlns:a16="http://schemas.microsoft.com/office/drawing/2014/main" id="{6CB57E65-AAB4-4242-9773-19AE9A380500}"/>
              </a:ext>
            </a:extLst>
          </p:cNvPr>
          <p:cNvGrpSpPr/>
          <p:nvPr/>
        </p:nvGrpSpPr>
        <p:grpSpPr>
          <a:xfrm>
            <a:off x="939966" y="5299036"/>
            <a:ext cx="1149729" cy="520258"/>
            <a:chOff x="2018958" y="5082460"/>
            <a:chExt cx="1149729" cy="520258"/>
          </a:xfrm>
        </p:grpSpPr>
        <p:sp>
          <p:nvSpPr>
            <p:cNvPr id="437" name="Rectangle 436">
              <a:extLst>
                <a:ext uri="{FF2B5EF4-FFF2-40B4-BE49-F238E27FC236}">
                  <a16:creationId xmlns:a16="http://schemas.microsoft.com/office/drawing/2014/main" id="{2F19EE8F-350E-4D95-8732-A75DA3E69C90}"/>
                </a:ext>
              </a:extLst>
            </p:cNvPr>
            <p:cNvSpPr/>
            <p:nvPr/>
          </p:nvSpPr>
          <p:spPr>
            <a:xfrm>
              <a:off x="2160179" y="5097295"/>
              <a:ext cx="811621" cy="465534"/>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00"/>
            </a:p>
          </p:txBody>
        </p:sp>
        <p:sp>
          <p:nvSpPr>
            <p:cNvPr id="438" name="TextBox 73">
              <a:extLst>
                <a:ext uri="{FF2B5EF4-FFF2-40B4-BE49-F238E27FC236}">
                  <a16:creationId xmlns:a16="http://schemas.microsoft.com/office/drawing/2014/main" id="{BCBAC2C4-2573-4CF9-A793-60B52A57EEFF}"/>
                </a:ext>
              </a:extLst>
            </p:cNvPr>
            <p:cNvSpPr txBox="1">
              <a:spLocks noChangeArrowheads="1"/>
            </p:cNvSpPr>
            <p:nvPr/>
          </p:nvSpPr>
          <p:spPr bwMode="auto">
            <a:xfrm>
              <a:off x="2018958" y="5082460"/>
              <a:ext cx="1149729" cy="520258"/>
            </a:xfrm>
            <a:prstGeom prst="rect">
              <a:avLst/>
            </a:prstGeom>
            <a:noFill/>
            <a:ln w="9525">
              <a:noFill/>
              <a:miter lim="800000"/>
              <a:headEnd/>
              <a:tailEnd/>
            </a:ln>
          </p:spPr>
          <p:txBody>
            <a:bodyPr wrap="square">
              <a:spAutoFit/>
            </a:bodyPr>
            <a:lstStyle/>
            <a:p>
              <a:pPr algn="ctr"/>
              <a:r>
                <a:rPr lang="en-GB" sz="1200" dirty="0"/>
                <a:t> Cancel Request</a:t>
              </a:r>
            </a:p>
          </p:txBody>
        </p:sp>
      </p:grpSp>
      <p:grpSp>
        <p:nvGrpSpPr>
          <p:cNvPr id="4" name="Group 3">
            <a:extLst>
              <a:ext uri="{FF2B5EF4-FFF2-40B4-BE49-F238E27FC236}">
                <a16:creationId xmlns:a16="http://schemas.microsoft.com/office/drawing/2014/main" id="{CBC1318B-C313-4916-9C04-47B55536FC85}"/>
              </a:ext>
            </a:extLst>
          </p:cNvPr>
          <p:cNvGrpSpPr/>
          <p:nvPr/>
        </p:nvGrpSpPr>
        <p:grpSpPr>
          <a:xfrm>
            <a:off x="4542327" y="3391393"/>
            <a:ext cx="925785" cy="461665"/>
            <a:chOff x="4542327" y="3174817"/>
            <a:chExt cx="925785" cy="461665"/>
          </a:xfrm>
        </p:grpSpPr>
        <p:sp>
          <p:nvSpPr>
            <p:cNvPr id="443" name="Rectangle 442">
              <a:extLst>
                <a:ext uri="{FF2B5EF4-FFF2-40B4-BE49-F238E27FC236}">
                  <a16:creationId xmlns:a16="http://schemas.microsoft.com/office/drawing/2014/main" id="{EC0BD016-FBD6-42F6-B3DE-F8A4005E0C21}"/>
                </a:ext>
              </a:extLst>
            </p:cNvPr>
            <p:cNvSpPr/>
            <p:nvPr/>
          </p:nvSpPr>
          <p:spPr>
            <a:xfrm>
              <a:off x="4542327" y="3198578"/>
              <a:ext cx="925785" cy="413879"/>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00"/>
            </a:p>
          </p:txBody>
        </p:sp>
        <p:sp>
          <p:nvSpPr>
            <p:cNvPr id="444" name="TextBox 46">
              <a:extLst>
                <a:ext uri="{FF2B5EF4-FFF2-40B4-BE49-F238E27FC236}">
                  <a16:creationId xmlns:a16="http://schemas.microsoft.com/office/drawing/2014/main" id="{6029B3B6-3878-4193-B470-A17396D6F4B1}"/>
                </a:ext>
              </a:extLst>
            </p:cNvPr>
            <p:cNvSpPr txBox="1">
              <a:spLocks noChangeArrowheads="1"/>
            </p:cNvSpPr>
            <p:nvPr/>
          </p:nvSpPr>
          <p:spPr bwMode="auto">
            <a:xfrm>
              <a:off x="4545042" y="3174817"/>
              <a:ext cx="852414" cy="461665"/>
            </a:xfrm>
            <a:prstGeom prst="rect">
              <a:avLst/>
            </a:prstGeom>
            <a:noFill/>
            <a:ln w="9525">
              <a:noFill/>
              <a:miter lim="800000"/>
              <a:headEnd/>
              <a:tailEnd/>
            </a:ln>
          </p:spPr>
          <p:txBody>
            <a:bodyPr wrap="square">
              <a:spAutoFit/>
            </a:bodyPr>
            <a:lstStyle/>
            <a:p>
              <a:pPr algn="ctr"/>
              <a:r>
                <a:rPr lang="en-GB" sz="1200" dirty="0"/>
                <a:t>Cancel confirmed</a:t>
              </a:r>
            </a:p>
          </p:txBody>
        </p:sp>
      </p:grpSp>
      <p:sp>
        <p:nvSpPr>
          <p:cNvPr id="448" name="Rectangle 447">
            <a:extLst>
              <a:ext uri="{FF2B5EF4-FFF2-40B4-BE49-F238E27FC236}">
                <a16:creationId xmlns:a16="http://schemas.microsoft.com/office/drawing/2014/main" id="{534B824F-03B1-4F70-BCA3-1D1ED2BC4D8E}"/>
              </a:ext>
            </a:extLst>
          </p:cNvPr>
          <p:cNvSpPr/>
          <p:nvPr/>
        </p:nvSpPr>
        <p:spPr>
          <a:xfrm>
            <a:off x="595880" y="9403551"/>
            <a:ext cx="9955871" cy="9769213"/>
          </a:xfrm>
          <a:prstGeom prst="rect">
            <a:avLst/>
          </a:prstGeom>
        </p:spPr>
        <p:txBody>
          <a:bodyPr wrap="square">
            <a:spAutoFit/>
          </a:bodyPr>
          <a:lstStyle/>
          <a:p>
            <a:pPr lvl="0">
              <a:lnSpc>
                <a:spcPct val="107000"/>
              </a:lnSpc>
              <a:spcAft>
                <a:spcPts val="800"/>
              </a:spcAft>
              <a:tabLst>
                <a:tab pos="457200" algn="l"/>
              </a:tabLst>
            </a:pPr>
            <a:r>
              <a:rPr lang="en-GB" sz="2400" b="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A. Enhanced Cancellation process</a:t>
            </a:r>
            <a:endParaRPr lang="en-GB" sz="2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Step 1</a:t>
            </a:r>
            <a:r>
              <a:rPr lang="en-GB" sz="2000" dirty="0">
                <a:latin typeface="Calibri" panose="020F0502020204030204" pitchFamily="34" charset="0"/>
                <a:ea typeface="Calibri" panose="020F0502020204030204" pitchFamily="34" charset="0"/>
                <a:cs typeface="Times New Roman" panose="02020603050405020304" pitchFamily="18" charset="0"/>
              </a:rPr>
              <a:t> – LP notifies End User that an order to port their number(s) has been received &amp; asks them to confirm if ok to proceed. (email + copy of EU’s original </a:t>
            </a:r>
            <a:r>
              <a:rPr lang="en-GB" sz="2000" dirty="0" err="1">
                <a:latin typeface="Calibri" panose="020F0502020204030204" pitchFamily="34" charset="0"/>
                <a:ea typeface="Calibri" panose="020F0502020204030204" pitchFamily="34" charset="0"/>
                <a:cs typeface="Times New Roman" panose="02020603050405020304" pitchFamily="18" charset="0"/>
              </a:rPr>
              <a:t>CLoA</a:t>
            </a:r>
            <a:r>
              <a:rPr lang="en-GB" sz="2000" dirty="0">
                <a:latin typeface="Calibri" panose="020F0502020204030204" pitchFamily="34" charset="0"/>
                <a:ea typeface="Calibri" panose="020F0502020204030204" pitchFamily="34" charset="0"/>
                <a:cs typeface="Times New Roman" panose="02020603050405020304" pitchFamily="18" charset="0"/>
              </a:rPr>
              <a:t> attached). </a:t>
            </a:r>
          </a:p>
          <a:p>
            <a:pPr>
              <a:lnSpc>
                <a:spcPct val="107000"/>
              </a:lnSpc>
              <a:spcAft>
                <a:spcPts val="800"/>
              </a:spcAft>
            </a:pPr>
            <a:r>
              <a:rPr lang="en-GB" sz="2000" b="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Step 2</a:t>
            </a:r>
            <a:r>
              <a:rPr lang="en-GB" sz="2000" dirty="0">
                <a:latin typeface="Calibri" panose="020F0502020204030204" pitchFamily="34" charset="0"/>
                <a:ea typeface="Calibri" panose="020F0502020204030204" pitchFamily="34" charset="0"/>
                <a:cs typeface="Times New Roman" panose="02020603050405020304" pitchFamily="18" charset="0"/>
              </a:rPr>
              <a:t> - The LP should advise their End User that if they decide to cancel their order, they should immediately notify the Gaining Provider who will notify their N/W Partner (the GCP) who will send a ‘</a:t>
            </a:r>
            <a:r>
              <a:rPr lang="en-GB" sz="2000" b="1" u="sng" dirty="0">
                <a:latin typeface="Calibri" panose="020F0502020204030204" pitchFamily="34" charset="0"/>
                <a:ea typeface="Calibri" panose="020F0502020204030204" pitchFamily="34" charset="0"/>
                <a:cs typeface="Times New Roman" panose="02020603050405020304" pitchFamily="18" charset="0"/>
              </a:rPr>
              <a:t>Cancel Own</a:t>
            </a:r>
            <a:r>
              <a:rPr lang="en-GB" sz="2000" dirty="0">
                <a:latin typeface="Calibri" panose="020F0502020204030204" pitchFamily="34" charset="0"/>
                <a:ea typeface="Calibri" panose="020F0502020204030204" pitchFamily="34" charset="0"/>
                <a:cs typeface="Times New Roman" panose="02020603050405020304" pitchFamily="18" charset="0"/>
              </a:rPr>
              <a:t>’ order to their opposite number (the LCP).</a:t>
            </a:r>
          </a:p>
          <a:p>
            <a:pPr>
              <a:lnSpc>
                <a:spcPct val="107000"/>
              </a:lnSpc>
              <a:spcAft>
                <a:spcPts val="800"/>
              </a:spcAft>
            </a:pPr>
            <a:r>
              <a:rPr lang="en-GB" sz="2000" dirty="0">
                <a:latin typeface="Calibri" panose="020F0502020204030204" pitchFamily="34" charset="0"/>
                <a:ea typeface="Calibri" panose="020F0502020204030204" pitchFamily="34" charset="0"/>
                <a:cs typeface="Times New Roman" panose="02020603050405020304" pitchFamily="18" charset="0"/>
              </a:rPr>
              <a:t>The End User should be invited to sign the ‘</a:t>
            </a:r>
            <a:r>
              <a:rPr lang="en-GB" sz="2000" b="1" u="sng" dirty="0" err="1">
                <a:highlight>
                  <a:srgbClr val="FFFF00"/>
                </a:highlight>
                <a:latin typeface="Calibri" panose="020F0502020204030204" pitchFamily="34" charset="0"/>
                <a:ea typeface="Calibri" panose="020F0502020204030204" pitchFamily="34" charset="0"/>
                <a:cs typeface="Times New Roman" panose="02020603050405020304" pitchFamily="18" charset="0"/>
              </a:rPr>
              <a:t>CLoA</a:t>
            </a:r>
            <a:r>
              <a:rPr lang="en-GB" sz="2000" b="1" u="sng" dirty="0">
                <a:highlight>
                  <a:srgbClr val="FFFF00"/>
                </a:highlight>
                <a:latin typeface="Calibri" panose="020F0502020204030204" pitchFamily="34" charset="0"/>
                <a:ea typeface="Calibri" panose="020F0502020204030204" pitchFamily="34" charset="0"/>
                <a:cs typeface="Times New Roman" panose="02020603050405020304" pitchFamily="18" charset="0"/>
              </a:rPr>
              <a:t> cancelled’ section of the new </a:t>
            </a:r>
            <a:r>
              <a:rPr lang="en-GB" sz="2000" b="1" u="sng" dirty="0" err="1">
                <a:highlight>
                  <a:srgbClr val="FFFF00"/>
                </a:highlight>
                <a:latin typeface="Calibri" panose="020F0502020204030204" pitchFamily="34" charset="0"/>
                <a:ea typeface="Calibri" panose="020F0502020204030204" pitchFamily="34" charset="0"/>
                <a:cs typeface="Times New Roman" panose="02020603050405020304" pitchFamily="18" charset="0"/>
              </a:rPr>
              <a:t>CLoA</a:t>
            </a:r>
            <a:r>
              <a:rPr lang="en-GB" sz="2000" b="1" u="sng" dirty="0">
                <a:highlight>
                  <a:srgbClr val="FFFF00"/>
                </a:highlight>
                <a:latin typeface="Calibri" panose="020F0502020204030204" pitchFamily="34" charset="0"/>
                <a:ea typeface="Calibri" panose="020F0502020204030204" pitchFamily="34" charset="0"/>
                <a:cs typeface="Times New Roman" panose="02020603050405020304" pitchFamily="18" charset="0"/>
              </a:rPr>
              <a:t> template’</a:t>
            </a:r>
            <a:r>
              <a:rPr lang="en-GB" sz="2000" b="1" u="sng" dirty="0">
                <a:latin typeface="Calibri" panose="020F0502020204030204" pitchFamily="34" charset="0"/>
                <a:ea typeface="Calibri" panose="020F0502020204030204" pitchFamily="34" charset="0"/>
                <a:cs typeface="Times New Roman" panose="02020603050405020304" pitchFamily="18" charset="0"/>
              </a:rPr>
              <a:t>  </a:t>
            </a:r>
            <a:r>
              <a:rPr lang="en-GB" sz="2000" dirty="0">
                <a:latin typeface="Calibri" panose="020F0502020204030204" pitchFamily="34" charset="0"/>
                <a:ea typeface="Calibri" panose="020F0502020204030204" pitchFamily="34" charset="0"/>
                <a:cs typeface="Times New Roman" panose="02020603050405020304" pitchFamily="18" charset="0"/>
              </a:rPr>
              <a:t>&amp; send it to the GP</a:t>
            </a:r>
          </a:p>
          <a:p>
            <a:pPr>
              <a:lnSpc>
                <a:spcPct val="107000"/>
              </a:lnSpc>
              <a:spcAft>
                <a:spcPts val="800"/>
              </a:spcAft>
            </a:pPr>
            <a:r>
              <a:rPr lang="en-GB" sz="2000" b="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Step 3</a:t>
            </a:r>
            <a:r>
              <a:rPr lang="en-GB" sz="2000" dirty="0">
                <a:latin typeface="Calibri" panose="020F0502020204030204" pitchFamily="34" charset="0"/>
                <a:ea typeface="Calibri" panose="020F0502020204030204" pitchFamily="34" charset="0"/>
                <a:cs typeface="Times New Roman" panose="02020603050405020304" pitchFamily="18" charset="0"/>
              </a:rPr>
              <a:t> - In the event that the Gaining Party refuses to cancel the order, the End User should notify their current provider of their decision to cancel using either of the following mechanisms: -</a:t>
            </a:r>
          </a:p>
          <a:p>
            <a:pPr>
              <a:lnSpc>
                <a:spcPct val="107000"/>
              </a:lnSpc>
              <a:spcAft>
                <a:spcPts val="800"/>
              </a:spcAft>
            </a:pPr>
            <a:r>
              <a:rPr lang="en-GB" sz="2000" b="1" u="sng" dirty="0">
                <a:highlight>
                  <a:srgbClr val="FFFF00"/>
                </a:highlight>
                <a:latin typeface="Calibri" panose="020F0502020204030204" pitchFamily="34" charset="0"/>
                <a:ea typeface="Calibri" panose="020F0502020204030204" pitchFamily="34" charset="0"/>
                <a:cs typeface="Times New Roman" panose="02020603050405020304" pitchFamily="18" charset="0"/>
              </a:rPr>
              <a:t>1) Submit the original </a:t>
            </a:r>
            <a:r>
              <a:rPr lang="en-GB" sz="2000" b="1" u="sng" dirty="0" err="1">
                <a:highlight>
                  <a:srgbClr val="FFFF00"/>
                </a:highlight>
                <a:latin typeface="Calibri" panose="020F0502020204030204" pitchFamily="34" charset="0"/>
                <a:ea typeface="Calibri" panose="020F0502020204030204" pitchFamily="34" charset="0"/>
                <a:cs typeface="Times New Roman" panose="02020603050405020304" pitchFamily="18" charset="0"/>
              </a:rPr>
              <a:t>CLoA</a:t>
            </a:r>
            <a:r>
              <a:rPr lang="en-GB" sz="2000" b="1" u="sng" dirty="0">
                <a:highlight>
                  <a:srgbClr val="FFFF00"/>
                </a:highlight>
                <a:latin typeface="Calibri" panose="020F0502020204030204" pitchFamily="34" charset="0"/>
                <a:ea typeface="Calibri" panose="020F0502020204030204" pitchFamily="34" charset="0"/>
                <a:cs typeface="Times New Roman" panose="02020603050405020304" pitchFamily="18" charset="0"/>
              </a:rPr>
              <a:t> with </a:t>
            </a:r>
            <a:r>
              <a:rPr lang="en-GB" sz="2000" dirty="0">
                <a:highlight>
                  <a:srgbClr val="FFFF00"/>
                </a:highlight>
                <a:latin typeface="Calibri" panose="020F0502020204030204" pitchFamily="34" charset="0"/>
                <a:ea typeface="Calibri" panose="020F0502020204030204" pitchFamily="34" charset="0"/>
                <a:cs typeface="Times New Roman" panose="02020603050405020304" pitchFamily="18" charset="0"/>
              </a:rPr>
              <a:t>‘</a:t>
            </a:r>
            <a:r>
              <a:rPr lang="en-GB" sz="2000" b="1" u="sng" dirty="0" err="1">
                <a:highlight>
                  <a:srgbClr val="FFFF00"/>
                </a:highlight>
                <a:latin typeface="Calibri" panose="020F0502020204030204" pitchFamily="34" charset="0"/>
                <a:ea typeface="Calibri" panose="020F0502020204030204" pitchFamily="34" charset="0"/>
                <a:cs typeface="Times New Roman" panose="02020603050405020304" pitchFamily="18" charset="0"/>
              </a:rPr>
              <a:t>CLoA</a:t>
            </a:r>
            <a:r>
              <a:rPr lang="en-GB" sz="2000" b="1" u="sng" dirty="0">
                <a:highlight>
                  <a:srgbClr val="FFFF00"/>
                </a:highlight>
                <a:latin typeface="Calibri" panose="020F0502020204030204" pitchFamily="34" charset="0"/>
                <a:ea typeface="Calibri" panose="020F0502020204030204" pitchFamily="34" charset="0"/>
                <a:cs typeface="Times New Roman" panose="02020603050405020304" pitchFamily="18" charset="0"/>
              </a:rPr>
              <a:t> cancelled’ section duly signed</a:t>
            </a:r>
          </a:p>
          <a:p>
            <a:pPr>
              <a:lnSpc>
                <a:spcPct val="107000"/>
              </a:lnSpc>
              <a:spcAft>
                <a:spcPts val="800"/>
              </a:spcAft>
            </a:pPr>
            <a:r>
              <a:rPr lang="en-GB" sz="2000" b="1" u="sng" dirty="0">
                <a:highlight>
                  <a:srgbClr val="FFFF00"/>
                </a:highlight>
                <a:latin typeface="Calibri" panose="020F0502020204030204" pitchFamily="34" charset="0"/>
                <a:ea typeface="Calibri" panose="020F0502020204030204" pitchFamily="34" charset="0"/>
                <a:cs typeface="Times New Roman" panose="02020603050405020304" pitchFamily="18" charset="0"/>
              </a:rPr>
              <a:t>2)Submit a standalone CA, </a:t>
            </a:r>
            <a:r>
              <a:rPr lang="en-GB" sz="2000" dirty="0">
                <a:latin typeface="Calibri" panose="020F0502020204030204" pitchFamily="34" charset="0"/>
                <a:ea typeface="Calibri" panose="020F0502020204030204" pitchFamily="34" charset="0"/>
                <a:cs typeface="Times New Roman" panose="02020603050405020304" pitchFamily="18" charset="0"/>
              </a:rPr>
              <a:t>(Cancellation Advice) via email confirming their decision to cancel any port order relating to their current service.</a:t>
            </a:r>
          </a:p>
          <a:p>
            <a:pPr>
              <a:lnSpc>
                <a:spcPct val="107000"/>
              </a:lnSpc>
              <a:spcAft>
                <a:spcPts val="800"/>
              </a:spcAft>
            </a:pPr>
            <a:r>
              <a:rPr lang="en-GB" sz="2000" b="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Step 4</a:t>
            </a:r>
            <a:r>
              <a:rPr lang="en-GB" sz="2000" dirty="0">
                <a:latin typeface="Calibri" panose="020F0502020204030204" pitchFamily="34" charset="0"/>
                <a:ea typeface="Calibri" panose="020F0502020204030204" pitchFamily="34" charset="0"/>
                <a:cs typeface="Times New Roman" panose="02020603050405020304" pitchFamily="18" charset="0"/>
              </a:rPr>
              <a:t> – On receipt of a cancellation advice (i.e. the CA) from the End User, the LP should immediately notify (and pass on) the EU’s cancellation request to the upstream supply chain and ultimately the LNCP who must submit a ‘COT’ (Cancel other) order to the relevant GNCP</a:t>
            </a:r>
          </a:p>
          <a:p>
            <a:pPr>
              <a:lnSpc>
                <a:spcPct val="107000"/>
              </a:lnSpc>
              <a:spcAft>
                <a:spcPts val="800"/>
              </a:spcAft>
            </a:pPr>
            <a:r>
              <a:rPr lang="en-GB" sz="2000" b="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Step 5</a:t>
            </a:r>
            <a:r>
              <a:rPr lang="en-GB" sz="2000" dirty="0">
                <a:latin typeface="Calibri" panose="020F0502020204030204" pitchFamily="34" charset="0"/>
                <a:ea typeface="Calibri" panose="020F0502020204030204" pitchFamily="34" charset="0"/>
                <a:cs typeface="Times New Roman" panose="02020603050405020304" pitchFamily="18" charset="0"/>
              </a:rPr>
              <a:t> – A COT order </a:t>
            </a:r>
            <a:r>
              <a:rPr lang="en-GB" sz="2000" b="1" u="sng" dirty="0">
                <a:latin typeface="Calibri" panose="020F0502020204030204" pitchFamily="34" charset="0"/>
                <a:ea typeface="Calibri" panose="020F0502020204030204" pitchFamily="34" charset="0"/>
                <a:cs typeface="Times New Roman" panose="02020603050405020304" pitchFamily="18" charset="0"/>
              </a:rPr>
              <a:t>may not be raised without a valid cancellation request from the EU</a:t>
            </a:r>
            <a:r>
              <a:rPr lang="en-GB" sz="2000"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n-GB" sz="2000" b="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Step 6 </a:t>
            </a:r>
            <a:r>
              <a:rPr lang="en-GB" sz="2000" dirty="0">
                <a:latin typeface="Calibri" panose="020F0502020204030204" pitchFamily="34" charset="0"/>
                <a:ea typeface="Calibri" panose="020F0502020204030204" pitchFamily="34" charset="0"/>
                <a:cs typeface="Times New Roman" panose="02020603050405020304" pitchFamily="18" charset="0"/>
              </a:rPr>
              <a:t>– Once the port order has been cancelled, the GNCP (Cancel other) or the LNCP (Cancel own) should notify their supply chain accordingly (i.e. Order has been cancelled)</a:t>
            </a:r>
          </a:p>
          <a:p>
            <a:pPr>
              <a:lnSpc>
                <a:spcPct val="107000"/>
              </a:lnSpc>
              <a:spcAft>
                <a:spcPts val="800"/>
              </a:spcAft>
            </a:pPr>
            <a:r>
              <a:rPr lang="en-GB" sz="2000" dirty="0">
                <a:latin typeface="Calibri" panose="020F0502020204030204" pitchFamily="34" charset="0"/>
                <a:ea typeface="Calibri" panose="020F0502020204030204" pitchFamily="34" charset="0"/>
                <a:cs typeface="Times New Roman" panose="02020603050405020304" pitchFamily="18" charset="0"/>
              </a:rPr>
              <a:t> </a:t>
            </a:r>
            <a:endParaRPr lang="en-GB" sz="2000" dirty="0">
              <a:solidFill>
                <a:prstClr val="black"/>
              </a:solidFill>
              <a:ea typeface="Calibri" panose="020F0502020204030204" pitchFamily="34" charset="0"/>
              <a:cs typeface="Times New Roman" panose="02020603050405020304" pitchFamily="18" charset="0"/>
            </a:endParaRPr>
          </a:p>
          <a:p>
            <a:pPr>
              <a:lnSpc>
                <a:spcPct val="107000"/>
              </a:lnSpc>
              <a:spcAft>
                <a:spcPts val="800"/>
              </a:spcAft>
              <a:tabLst>
                <a:tab pos="457200" algn="l"/>
              </a:tabLst>
            </a:pPr>
            <a:r>
              <a:rPr lang="en-GB" sz="2400" b="1" u="sng" dirty="0">
                <a:solidFill>
                  <a:srgbClr val="FF0000"/>
                </a:solidFill>
                <a:ea typeface="Calibri" panose="020F0502020204030204" pitchFamily="34" charset="0"/>
                <a:cs typeface="Times New Roman" panose="02020603050405020304" pitchFamily="18" charset="0"/>
              </a:rPr>
              <a:t>B. Port Order timeout – Cancel Other (COT)</a:t>
            </a:r>
          </a:p>
          <a:p>
            <a:pPr marL="342900" lvl="0" indent="-342900">
              <a:lnSpc>
                <a:spcPct val="107000"/>
              </a:lnSpc>
              <a:spcAft>
                <a:spcPts val="800"/>
              </a:spcAft>
              <a:buFont typeface="+mj-lt"/>
              <a:buAutoNum type="romanLcParenR"/>
              <a:tabLst>
                <a:tab pos="457200" algn="l"/>
              </a:tabLst>
            </a:pPr>
            <a:r>
              <a:rPr lang="en-GB" sz="2000" kern="1400" dirty="0">
                <a:solidFill>
                  <a:prstClr val="black"/>
                </a:solidFill>
                <a:ea typeface="Times New Roman" panose="02020603050405020304" pitchFamily="18" charset="0"/>
                <a:cs typeface="Times New Roman" panose="02020603050405020304" pitchFamily="18" charset="0"/>
              </a:rPr>
              <a:t>The LCP may also raise a cancel other order to cancel any main order type where the port has not been activated on the previously agreed port activation date.</a:t>
            </a:r>
            <a:endParaRPr lang="en-GB" sz="2000" dirty="0">
              <a:solidFill>
                <a:prstClr val="black"/>
              </a:solidFill>
              <a:ea typeface="Calibri" panose="020F0502020204030204" pitchFamily="34" charset="0"/>
              <a:cs typeface="Times New Roman" panose="02020603050405020304" pitchFamily="18" charset="0"/>
            </a:endParaRPr>
          </a:p>
          <a:p>
            <a:endParaRPr lang="en-GB" sz="2000" dirty="0"/>
          </a:p>
        </p:txBody>
      </p:sp>
      <p:grpSp>
        <p:nvGrpSpPr>
          <p:cNvPr id="99" name="Group 98">
            <a:extLst>
              <a:ext uri="{FF2B5EF4-FFF2-40B4-BE49-F238E27FC236}">
                <a16:creationId xmlns:a16="http://schemas.microsoft.com/office/drawing/2014/main" id="{83636CF9-A487-4DEF-82D7-00A30F349D27}"/>
              </a:ext>
            </a:extLst>
          </p:cNvPr>
          <p:cNvGrpSpPr/>
          <p:nvPr/>
        </p:nvGrpSpPr>
        <p:grpSpPr>
          <a:xfrm>
            <a:off x="941196" y="3385648"/>
            <a:ext cx="1149729" cy="520258"/>
            <a:chOff x="2018958" y="5082460"/>
            <a:chExt cx="1149729" cy="520258"/>
          </a:xfrm>
        </p:grpSpPr>
        <p:sp>
          <p:nvSpPr>
            <p:cNvPr id="100" name="Rectangle 99">
              <a:extLst>
                <a:ext uri="{FF2B5EF4-FFF2-40B4-BE49-F238E27FC236}">
                  <a16:creationId xmlns:a16="http://schemas.microsoft.com/office/drawing/2014/main" id="{75D72803-03A0-4BE8-AFED-43ECDE9116E6}"/>
                </a:ext>
              </a:extLst>
            </p:cNvPr>
            <p:cNvSpPr/>
            <p:nvPr/>
          </p:nvSpPr>
          <p:spPr>
            <a:xfrm>
              <a:off x="2160179" y="5097295"/>
              <a:ext cx="811621" cy="465534"/>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00"/>
            </a:p>
          </p:txBody>
        </p:sp>
        <p:sp>
          <p:nvSpPr>
            <p:cNvPr id="101" name="TextBox 73">
              <a:extLst>
                <a:ext uri="{FF2B5EF4-FFF2-40B4-BE49-F238E27FC236}">
                  <a16:creationId xmlns:a16="http://schemas.microsoft.com/office/drawing/2014/main" id="{70D214E7-099C-43CA-9BFB-45A5893E6E6F}"/>
                </a:ext>
              </a:extLst>
            </p:cNvPr>
            <p:cNvSpPr txBox="1">
              <a:spLocks noChangeArrowheads="1"/>
            </p:cNvSpPr>
            <p:nvPr/>
          </p:nvSpPr>
          <p:spPr bwMode="auto">
            <a:xfrm>
              <a:off x="2018958" y="5082460"/>
              <a:ext cx="1149729" cy="520258"/>
            </a:xfrm>
            <a:prstGeom prst="rect">
              <a:avLst/>
            </a:prstGeom>
            <a:noFill/>
            <a:ln w="9525">
              <a:noFill/>
              <a:miter lim="800000"/>
              <a:headEnd/>
              <a:tailEnd/>
            </a:ln>
          </p:spPr>
          <p:txBody>
            <a:bodyPr wrap="square">
              <a:spAutoFit/>
            </a:bodyPr>
            <a:lstStyle/>
            <a:p>
              <a:pPr algn="ctr"/>
              <a:r>
                <a:rPr lang="en-GB" sz="1200" dirty="0"/>
                <a:t> Cancel Request</a:t>
              </a:r>
            </a:p>
          </p:txBody>
        </p:sp>
      </p:grpSp>
      <p:grpSp>
        <p:nvGrpSpPr>
          <p:cNvPr id="102" name="Group 101">
            <a:extLst>
              <a:ext uri="{FF2B5EF4-FFF2-40B4-BE49-F238E27FC236}">
                <a16:creationId xmlns:a16="http://schemas.microsoft.com/office/drawing/2014/main" id="{D205F7EE-2475-4266-BC5B-F69F76833F3F}"/>
              </a:ext>
            </a:extLst>
          </p:cNvPr>
          <p:cNvGrpSpPr/>
          <p:nvPr/>
        </p:nvGrpSpPr>
        <p:grpSpPr>
          <a:xfrm>
            <a:off x="9014291" y="3377447"/>
            <a:ext cx="1149729" cy="520258"/>
            <a:chOff x="2018958" y="5082460"/>
            <a:chExt cx="1149729" cy="520258"/>
          </a:xfrm>
        </p:grpSpPr>
        <p:sp>
          <p:nvSpPr>
            <p:cNvPr id="103" name="Rectangle 102">
              <a:extLst>
                <a:ext uri="{FF2B5EF4-FFF2-40B4-BE49-F238E27FC236}">
                  <a16:creationId xmlns:a16="http://schemas.microsoft.com/office/drawing/2014/main" id="{2CDEB9A2-B023-4986-BD15-9F3BEF68DCC9}"/>
                </a:ext>
              </a:extLst>
            </p:cNvPr>
            <p:cNvSpPr/>
            <p:nvPr/>
          </p:nvSpPr>
          <p:spPr>
            <a:xfrm>
              <a:off x="2160179" y="5097295"/>
              <a:ext cx="811621" cy="465534"/>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00"/>
            </a:p>
          </p:txBody>
        </p:sp>
        <p:sp>
          <p:nvSpPr>
            <p:cNvPr id="104" name="TextBox 73">
              <a:extLst>
                <a:ext uri="{FF2B5EF4-FFF2-40B4-BE49-F238E27FC236}">
                  <a16:creationId xmlns:a16="http://schemas.microsoft.com/office/drawing/2014/main" id="{621EDECF-7B67-4AAF-AE51-76A2618AF74D}"/>
                </a:ext>
              </a:extLst>
            </p:cNvPr>
            <p:cNvSpPr txBox="1">
              <a:spLocks noChangeArrowheads="1"/>
            </p:cNvSpPr>
            <p:nvPr/>
          </p:nvSpPr>
          <p:spPr bwMode="auto">
            <a:xfrm>
              <a:off x="2018958" y="5082460"/>
              <a:ext cx="1149729" cy="520258"/>
            </a:xfrm>
            <a:prstGeom prst="rect">
              <a:avLst/>
            </a:prstGeom>
            <a:noFill/>
            <a:ln w="9525">
              <a:noFill/>
              <a:miter lim="800000"/>
              <a:headEnd/>
              <a:tailEnd/>
            </a:ln>
          </p:spPr>
          <p:txBody>
            <a:bodyPr wrap="square">
              <a:spAutoFit/>
            </a:bodyPr>
            <a:lstStyle/>
            <a:p>
              <a:pPr algn="ctr"/>
              <a:r>
                <a:rPr lang="en-GB" sz="1200" dirty="0"/>
                <a:t> Cancel Request</a:t>
              </a:r>
            </a:p>
          </p:txBody>
        </p:sp>
      </p:grpSp>
      <p:grpSp>
        <p:nvGrpSpPr>
          <p:cNvPr id="105" name="Group 104">
            <a:extLst>
              <a:ext uri="{FF2B5EF4-FFF2-40B4-BE49-F238E27FC236}">
                <a16:creationId xmlns:a16="http://schemas.microsoft.com/office/drawing/2014/main" id="{5DAA9FCD-A8B1-4BA2-8301-B87AC73382BA}"/>
              </a:ext>
            </a:extLst>
          </p:cNvPr>
          <p:cNvGrpSpPr/>
          <p:nvPr/>
        </p:nvGrpSpPr>
        <p:grpSpPr>
          <a:xfrm>
            <a:off x="8917177" y="5403795"/>
            <a:ext cx="1149729" cy="520258"/>
            <a:chOff x="2018958" y="5082460"/>
            <a:chExt cx="1149729" cy="520258"/>
          </a:xfrm>
        </p:grpSpPr>
        <p:sp>
          <p:nvSpPr>
            <p:cNvPr id="106" name="Rectangle 105">
              <a:extLst>
                <a:ext uri="{FF2B5EF4-FFF2-40B4-BE49-F238E27FC236}">
                  <a16:creationId xmlns:a16="http://schemas.microsoft.com/office/drawing/2014/main" id="{853F7CD0-621C-4E65-9BA8-AE63E2D63E90}"/>
                </a:ext>
              </a:extLst>
            </p:cNvPr>
            <p:cNvSpPr/>
            <p:nvPr/>
          </p:nvSpPr>
          <p:spPr>
            <a:xfrm>
              <a:off x="2160179" y="5097295"/>
              <a:ext cx="811621" cy="465534"/>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00"/>
            </a:p>
          </p:txBody>
        </p:sp>
        <p:sp>
          <p:nvSpPr>
            <p:cNvPr id="107" name="TextBox 73">
              <a:extLst>
                <a:ext uri="{FF2B5EF4-FFF2-40B4-BE49-F238E27FC236}">
                  <a16:creationId xmlns:a16="http://schemas.microsoft.com/office/drawing/2014/main" id="{1189FA33-CA0A-4549-9456-41A87BBE25B7}"/>
                </a:ext>
              </a:extLst>
            </p:cNvPr>
            <p:cNvSpPr txBox="1">
              <a:spLocks noChangeArrowheads="1"/>
            </p:cNvSpPr>
            <p:nvPr/>
          </p:nvSpPr>
          <p:spPr bwMode="auto">
            <a:xfrm>
              <a:off x="2018958" y="5082460"/>
              <a:ext cx="1149729" cy="520258"/>
            </a:xfrm>
            <a:prstGeom prst="rect">
              <a:avLst/>
            </a:prstGeom>
            <a:noFill/>
            <a:ln w="9525">
              <a:noFill/>
              <a:miter lim="800000"/>
              <a:headEnd/>
              <a:tailEnd/>
            </a:ln>
          </p:spPr>
          <p:txBody>
            <a:bodyPr wrap="square">
              <a:spAutoFit/>
            </a:bodyPr>
            <a:lstStyle/>
            <a:p>
              <a:pPr algn="ctr"/>
              <a:r>
                <a:rPr lang="en-GB" sz="1200" dirty="0"/>
                <a:t> Cancel Request</a:t>
              </a:r>
            </a:p>
          </p:txBody>
        </p:sp>
      </p:grpSp>
      <p:grpSp>
        <p:nvGrpSpPr>
          <p:cNvPr id="109" name="Group 108">
            <a:extLst>
              <a:ext uri="{FF2B5EF4-FFF2-40B4-BE49-F238E27FC236}">
                <a16:creationId xmlns:a16="http://schemas.microsoft.com/office/drawing/2014/main" id="{8B951FEB-3902-42B9-8F34-02F58AB11F14}"/>
              </a:ext>
            </a:extLst>
          </p:cNvPr>
          <p:cNvGrpSpPr/>
          <p:nvPr/>
        </p:nvGrpSpPr>
        <p:grpSpPr>
          <a:xfrm>
            <a:off x="4401482" y="5308203"/>
            <a:ext cx="925785" cy="461665"/>
            <a:chOff x="4542327" y="3174817"/>
            <a:chExt cx="925785" cy="461665"/>
          </a:xfrm>
        </p:grpSpPr>
        <p:sp>
          <p:nvSpPr>
            <p:cNvPr id="110" name="Rectangle 109">
              <a:extLst>
                <a:ext uri="{FF2B5EF4-FFF2-40B4-BE49-F238E27FC236}">
                  <a16:creationId xmlns:a16="http://schemas.microsoft.com/office/drawing/2014/main" id="{ACAF8A19-58F5-46FC-BE46-24CACDC2FA56}"/>
                </a:ext>
              </a:extLst>
            </p:cNvPr>
            <p:cNvSpPr/>
            <p:nvPr/>
          </p:nvSpPr>
          <p:spPr>
            <a:xfrm>
              <a:off x="4542327" y="3198578"/>
              <a:ext cx="925785" cy="413879"/>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00"/>
            </a:p>
          </p:txBody>
        </p:sp>
        <p:sp>
          <p:nvSpPr>
            <p:cNvPr id="111" name="TextBox 46">
              <a:extLst>
                <a:ext uri="{FF2B5EF4-FFF2-40B4-BE49-F238E27FC236}">
                  <a16:creationId xmlns:a16="http://schemas.microsoft.com/office/drawing/2014/main" id="{70FBDE08-4F2E-4329-9AB5-F402621E2399}"/>
                </a:ext>
              </a:extLst>
            </p:cNvPr>
            <p:cNvSpPr txBox="1">
              <a:spLocks noChangeArrowheads="1"/>
            </p:cNvSpPr>
            <p:nvPr/>
          </p:nvSpPr>
          <p:spPr bwMode="auto">
            <a:xfrm>
              <a:off x="4545042" y="3174817"/>
              <a:ext cx="852414" cy="461665"/>
            </a:xfrm>
            <a:prstGeom prst="rect">
              <a:avLst/>
            </a:prstGeom>
            <a:noFill/>
            <a:ln w="9525">
              <a:noFill/>
              <a:miter lim="800000"/>
              <a:headEnd/>
              <a:tailEnd/>
            </a:ln>
          </p:spPr>
          <p:txBody>
            <a:bodyPr wrap="square">
              <a:spAutoFit/>
            </a:bodyPr>
            <a:lstStyle/>
            <a:p>
              <a:pPr algn="ctr"/>
              <a:r>
                <a:rPr lang="en-GB" sz="1200" dirty="0"/>
                <a:t>Cancel confirmed</a:t>
              </a:r>
            </a:p>
          </p:txBody>
        </p:sp>
      </p:grpSp>
      <p:grpSp>
        <p:nvGrpSpPr>
          <p:cNvPr id="112" name="Group 111">
            <a:extLst>
              <a:ext uri="{FF2B5EF4-FFF2-40B4-BE49-F238E27FC236}">
                <a16:creationId xmlns:a16="http://schemas.microsoft.com/office/drawing/2014/main" id="{8A0C9EF3-828C-4142-950E-13B0351E8148}"/>
              </a:ext>
            </a:extLst>
          </p:cNvPr>
          <p:cNvGrpSpPr/>
          <p:nvPr/>
        </p:nvGrpSpPr>
        <p:grpSpPr>
          <a:xfrm>
            <a:off x="5747786" y="3473687"/>
            <a:ext cx="1124024" cy="531196"/>
            <a:chOff x="4542327" y="3174817"/>
            <a:chExt cx="925785" cy="461665"/>
          </a:xfrm>
        </p:grpSpPr>
        <p:sp>
          <p:nvSpPr>
            <p:cNvPr id="113" name="Rectangle 112">
              <a:extLst>
                <a:ext uri="{FF2B5EF4-FFF2-40B4-BE49-F238E27FC236}">
                  <a16:creationId xmlns:a16="http://schemas.microsoft.com/office/drawing/2014/main" id="{B1DFC353-56F7-492D-ACA4-26281188DE53}"/>
                </a:ext>
              </a:extLst>
            </p:cNvPr>
            <p:cNvSpPr/>
            <p:nvPr/>
          </p:nvSpPr>
          <p:spPr>
            <a:xfrm>
              <a:off x="4542327" y="3198578"/>
              <a:ext cx="925785" cy="413879"/>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00"/>
            </a:p>
          </p:txBody>
        </p:sp>
        <p:sp>
          <p:nvSpPr>
            <p:cNvPr id="114" name="TextBox 46">
              <a:extLst>
                <a:ext uri="{FF2B5EF4-FFF2-40B4-BE49-F238E27FC236}">
                  <a16:creationId xmlns:a16="http://schemas.microsoft.com/office/drawing/2014/main" id="{A68275E1-1ED6-4801-9A35-7D7766A5F584}"/>
                </a:ext>
              </a:extLst>
            </p:cNvPr>
            <p:cNvSpPr txBox="1">
              <a:spLocks noChangeArrowheads="1"/>
            </p:cNvSpPr>
            <p:nvPr/>
          </p:nvSpPr>
          <p:spPr bwMode="auto">
            <a:xfrm>
              <a:off x="4545042" y="3174817"/>
              <a:ext cx="852414" cy="461665"/>
            </a:xfrm>
            <a:prstGeom prst="rect">
              <a:avLst/>
            </a:prstGeom>
            <a:noFill/>
            <a:ln w="9525">
              <a:noFill/>
              <a:miter lim="800000"/>
              <a:headEnd/>
              <a:tailEnd/>
            </a:ln>
          </p:spPr>
          <p:txBody>
            <a:bodyPr wrap="square">
              <a:spAutoFit/>
            </a:bodyPr>
            <a:lstStyle/>
            <a:p>
              <a:pPr algn="ctr"/>
              <a:r>
                <a:rPr lang="en-GB" sz="1200" dirty="0"/>
                <a:t>Cancel confirmed</a:t>
              </a:r>
            </a:p>
          </p:txBody>
        </p:sp>
      </p:grpSp>
      <p:grpSp>
        <p:nvGrpSpPr>
          <p:cNvPr id="115" name="Group 114">
            <a:extLst>
              <a:ext uri="{FF2B5EF4-FFF2-40B4-BE49-F238E27FC236}">
                <a16:creationId xmlns:a16="http://schemas.microsoft.com/office/drawing/2014/main" id="{801B560E-2B04-4DDF-A374-B76B21586DCF}"/>
              </a:ext>
            </a:extLst>
          </p:cNvPr>
          <p:cNvGrpSpPr/>
          <p:nvPr/>
        </p:nvGrpSpPr>
        <p:grpSpPr>
          <a:xfrm>
            <a:off x="5755032" y="5451676"/>
            <a:ext cx="1124024" cy="531196"/>
            <a:chOff x="4542327" y="3174817"/>
            <a:chExt cx="925785" cy="461665"/>
          </a:xfrm>
        </p:grpSpPr>
        <p:sp>
          <p:nvSpPr>
            <p:cNvPr id="116" name="Rectangle 115">
              <a:extLst>
                <a:ext uri="{FF2B5EF4-FFF2-40B4-BE49-F238E27FC236}">
                  <a16:creationId xmlns:a16="http://schemas.microsoft.com/office/drawing/2014/main" id="{54489643-5DA0-4E0A-8495-DD974B8BBF93}"/>
                </a:ext>
              </a:extLst>
            </p:cNvPr>
            <p:cNvSpPr/>
            <p:nvPr/>
          </p:nvSpPr>
          <p:spPr>
            <a:xfrm>
              <a:off x="4542327" y="3198578"/>
              <a:ext cx="925785" cy="413879"/>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00"/>
            </a:p>
          </p:txBody>
        </p:sp>
        <p:sp>
          <p:nvSpPr>
            <p:cNvPr id="117" name="TextBox 46">
              <a:extLst>
                <a:ext uri="{FF2B5EF4-FFF2-40B4-BE49-F238E27FC236}">
                  <a16:creationId xmlns:a16="http://schemas.microsoft.com/office/drawing/2014/main" id="{26566033-2CF1-4115-A8BB-C0D5491A46C5}"/>
                </a:ext>
              </a:extLst>
            </p:cNvPr>
            <p:cNvSpPr txBox="1">
              <a:spLocks noChangeArrowheads="1"/>
            </p:cNvSpPr>
            <p:nvPr/>
          </p:nvSpPr>
          <p:spPr bwMode="auto">
            <a:xfrm>
              <a:off x="4545042" y="3174817"/>
              <a:ext cx="852414" cy="461665"/>
            </a:xfrm>
            <a:prstGeom prst="rect">
              <a:avLst/>
            </a:prstGeom>
            <a:noFill/>
            <a:ln w="9525">
              <a:noFill/>
              <a:miter lim="800000"/>
              <a:headEnd/>
              <a:tailEnd/>
            </a:ln>
          </p:spPr>
          <p:txBody>
            <a:bodyPr wrap="square">
              <a:spAutoFit/>
            </a:bodyPr>
            <a:lstStyle/>
            <a:p>
              <a:pPr algn="ctr"/>
              <a:r>
                <a:rPr lang="en-GB" sz="1200" dirty="0"/>
                <a:t>Cancel confirmed</a:t>
              </a:r>
            </a:p>
          </p:txBody>
        </p:sp>
      </p:grpSp>
      <p:sp>
        <p:nvSpPr>
          <p:cNvPr id="97" name="TextBox 10">
            <a:extLst>
              <a:ext uri="{FF2B5EF4-FFF2-40B4-BE49-F238E27FC236}">
                <a16:creationId xmlns:a16="http://schemas.microsoft.com/office/drawing/2014/main" id="{2A28B768-ABCE-4DB2-9D9A-3D2106D0975A}"/>
              </a:ext>
            </a:extLst>
          </p:cNvPr>
          <p:cNvSpPr txBox="1">
            <a:spLocks noChangeArrowheads="1"/>
          </p:cNvSpPr>
          <p:nvPr/>
        </p:nvSpPr>
        <p:spPr bwMode="auto">
          <a:xfrm>
            <a:off x="5516326" y="4456925"/>
            <a:ext cx="1504454" cy="369332"/>
          </a:xfrm>
          <a:prstGeom prst="rect">
            <a:avLst/>
          </a:prstGeom>
          <a:noFill/>
          <a:ln w="9525">
            <a:noFill/>
            <a:miter lim="800000"/>
            <a:headEnd/>
            <a:tailEnd/>
          </a:ln>
        </p:spPr>
        <p:txBody>
          <a:bodyPr wrap="square">
            <a:spAutoFit/>
          </a:bodyPr>
          <a:lstStyle/>
          <a:p>
            <a:pPr algn="ctr"/>
            <a:r>
              <a:rPr lang="en-GB" u="sng" dirty="0">
                <a:latin typeface="Calibri" pitchFamily="34" charset="0"/>
              </a:rPr>
              <a:t>LSP</a:t>
            </a:r>
            <a:endParaRPr lang="en-US" u="sng" dirty="0">
              <a:latin typeface="Calibri" pitchFamily="34" charset="0"/>
            </a:endParaRPr>
          </a:p>
        </p:txBody>
      </p:sp>
      <p:sp>
        <p:nvSpPr>
          <p:cNvPr id="98" name="TextBox 10">
            <a:extLst>
              <a:ext uri="{FF2B5EF4-FFF2-40B4-BE49-F238E27FC236}">
                <a16:creationId xmlns:a16="http://schemas.microsoft.com/office/drawing/2014/main" id="{25F95572-D238-4B5E-A3B8-66E6199D5224}"/>
              </a:ext>
            </a:extLst>
          </p:cNvPr>
          <p:cNvSpPr txBox="1">
            <a:spLocks noChangeArrowheads="1"/>
          </p:cNvSpPr>
          <p:nvPr/>
        </p:nvSpPr>
        <p:spPr bwMode="auto">
          <a:xfrm>
            <a:off x="4137369" y="4391447"/>
            <a:ext cx="1504454" cy="369332"/>
          </a:xfrm>
          <a:prstGeom prst="rect">
            <a:avLst/>
          </a:prstGeom>
          <a:noFill/>
          <a:ln w="9525">
            <a:noFill/>
            <a:miter lim="800000"/>
            <a:headEnd/>
            <a:tailEnd/>
          </a:ln>
        </p:spPr>
        <p:txBody>
          <a:bodyPr wrap="square">
            <a:spAutoFit/>
          </a:bodyPr>
          <a:lstStyle/>
          <a:p>
            <a:pPr algn="ctr"/>
            <a:r>
              <a:rPr lang="en-GB" u="sng" dirty="0">
                <a:latin typeface="Calibri" pitchFamily="34" charset="0"/>
              </a:rPr>
              <a:t>GSP</a:t>
            </a:r>
            <a:endParaRPr lang="en-US" u="sng" dirty="0">
              <a:latin typeface="Calibri" pitchFamily="34" charset="0"/>
            </a:endParaRPr>
          </a:p>
        </p:txBody>
      </p:sp>
      <p:sp>
        <p:nvSpPr>
          <p:cNvPr id="108" name="TextBox 10">
            <a:extLst>
              <a:ext uri="{FF2B5EF4-FFF2-40B4-BE49-F238E27FC236}">
                <a16:creationId xmlns:a16="http://schemas.microsoft.com/office/drawing/2014/main" id="{825229E1-E8FA-428D-A5A4-135BFC08ABE1}"/>
              </a:ext>
            </a:extLst>
          </p:cNvPr>
          <p:cNvSpPr txBox="1">
            <a:spLocks noChangeArrowheads="1"/>
          </p:cNvSpPr>
          <p:nvPr/>
        </p:nvSpPr>
        <p:spPr bwMode="auto">
          <a:xfrm>
            <a:off x="8738998" y="4335822"/>
            <a:ext cx="1504454" cy="369332"/>
          </a:xfrm>
          <a:prstGeom prst="rect">
            <a:avLst/>
          </a:prstGeom>
          <a:noFill/>
          <a:ln w="9525">
            <a:noFill/>
            <a:miter lim="800000"/>
            <a:headEnd/>
            <a:tailEnd/>
          </a:ln>
        </p:spPr>
        <p:txBody>
          <a:bodyPr wrap="square">
            <a:spAutoFit/>
          </a:bodyPr>
          <a:lstStyle/>
          <a:p>
            <a:pPr algn="ctr"/>
            <a:r>
              <a:rPr lang="en-GB" u="sng" dirty="0">
                <a:latin typeface="Calibri" pitchFamily="34" charset="0"/>
              </a:rPr>
              <a:t>GSP</a:t>
            </a:r>
            <a:endParaRPr lang="en-US" u="sng" dirty="0">
              <a:latin typeface="Calibri" pitchFamily="34" charset="0"/>
            </a:endParaRPr>
          </a:p>
        </p:txBody>
      </p:sp>
      <p:sp>
        <p:nvSpPr>
          <p:cNvPr id="118" name="TextBox 37">
            <a:extLst>
              <a:ext uri="{FF2B5EF4-FFF2-40B4-BE49-F238E27FC236}">
                <a16:creationId xmlns:a16="http://schemas.microsoft.com/office/drawing/2014/main" id="{6618A881-37C0-40CD-9D8E-33F5DE0A0A92}"/>
              </a:ext>
            </a:extLst>
          </p:cNvPr>
          <p:cNvSpPr txBox="1">
            <a:spLocks noChangeArrowheads="1"/>
          </p:cNvSpPr>
          <p:nvPr/>
        </p:nvSpPr>
        <p:spPr bwMode="auto">
          <a:xfrm>
            <a:off x="187854" y="-82485"/>
            <a:ext cx="1838965" cy="1508105"/>
          </a:xfrm>
          <a:prstGeom prst="rect">
            <a:avLst/>
          </a:prstGeom>
          <a:noFill/>
          <a:ln w="9525">
            <a:noFill/>
            <a:miter lim="800000"/>
            <a:headEnd/>
            <a:tailEnd/>
          </a:ln>
        </p:spPr>
        <p:txBody>
          <a:bodyPr wrap="none">
            <a:spAutoFit/>
          </a:bodyPr>
          <a:lstStyle/>
          <a:p>
            <a:pPr algn="ctr" defTabSz="457246" fontAlgn="auto">
              <a:spcBef>
                <a:spcPts val="0"/>
              </a:spcBef>
              <a:spcAft>
                <a:spcPts val="0"/>
              </a:spcAft>
              <a:defRPr/>
            </a:pPr>
            <a:r>
              <a:rPr lang="en-GB" sz="3600" b="1" u="sng" kern="0" dirty="0">
                <a:solidFill>
                  <a:srgbClr val="FF0000"/>
                </a:solidFill>
                <a:latin typeface="Calibri" panose="020F0502020204030204"/>
                <a:cs typeface="+mn-cs"/>
              </a:rPr>
              <a:t>BAU </a:t>
            </a:r>
          </a:p>
          <a:p>
            <a:pPr algn="ctr" defTabSz="457246" fontAlgn="auto">
              <a:spcBef>
                <a:spcPts val="0"/>
              </a:spcBef>
              <a:spcAft>
                <a:spcPts val="0"/>
              </a:spcAft>
              <a:defRPr/>
            </a:pPr>
            <a:r>
              <a:rPr lang="en-GB" sz="3600" b="1" u="sng" kern="0" dirty="0">
                <a:solidFill>
                  <a:srgbClr val="FF0000"/>
                </a:solidFill>
                <a:latin typeface="Calibri" panose="020F0502020204030204"/>
                <a:cs typeface="+mn-cs"/>
              </a:rPr>
              <a:t>Business</a:t>
            </a:r>
          </a:p>
          <a:p>
            <a:pPr lvl="0" algn="ctr" defTabSz="914217">
              <a:defRPr/>
            </a:pPr>
            <a:r>
              <a:rPr lang="en-GB" sz="2000" b="1" u="sng" kern="0" dirty="0">
                <a:solidFill>
                  <a:prstClr val="black"/>
                </a:solidFill>
              </a:rPr>
              <a:t>(3 of 7)</a:t>
            </a:r>
          </a:p>
        </p:txBody>
      </p:sp>
    </p:spTree>
    <p:extLst>
      <p:ext uri="{BB962C8B-B14F-4D97-AF65-F5344CB8AC3E}">
        <p14:creationId xmlns:p14="http://schemas.microsoft.com/office/powerpoint/2010/main" val="3095511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TextBox 38"/>
          <p:cNvSpPr txBox="1">
            <a:spLocks noChangeArrowheads="1"/>
          </p:cNvSpPr>
          <p:nvPr/>
        </p:nvSpPr>
        <p:spPr bwMode="auto">
          <a:xfrm>
            <a:off x="2336029" y="43165"/>
            <a:ext cx="5854488" cy="1323439"/>
          </a:xfrm>
          <a:prstGeom prst="rect">
            <a:avLst/>
          </a:prstGeom>
          <a:noFill/>
          <a:ln w="9525">
            <a:noFill/>
            <a:miter lim="800000"/>
            <a:headEnd/>
            <a:tailEnd/>
          </a:ln>
        </p:spPr>
        <p:txBody>
          <a:bodyPr wrap="none">
            <a:spAutoFit/>
          </a:bodyPr>
          <a:lstStyle/>
          <a:p>
            <a:pPr algn="ctr" defTabSz="914217">
              <a:defRPr/>
            </a:pPr>
            <a:r>
              <a:rPr lang="en-GB" sz="2000" b="1" u="sng" kern="0" dirty="0">
                <a:solidFill>
                  <a:srgbClr val="FF0000"/>
                </a:solidFill>
              </a:rPr>
              <a:t>Business</a:t>
            </a:r>
            <a:r>
              <a:rPr lang="en-GB" sz="2000" b="1" u="sng" kern="0" dirty="0">
                <a:solidFill>
                  <a:prstClr val="black"/>
                </a:solidFill>
              </a:rPr>
              <a:t> Customers </a:t>
            </a:r>
          </a:p>
          <a:p>
            <a:pPr algn="ctr" defTabSz="914217">
              <a:defRPr/>
            </a:pPr>
            <a:r>
              <a:rPr lang="en-GB" sz="2000" b="1" u="sng" kern="0" dirty="0">
                <a:solidFill>
                  <a:prstClr val="black"/>
                </a:solidFill>
              </a:rPr>
              <a:t>BAU Order Handling Process - All order types</a:t>
            </a:r>
          </a:p>
          <a:p>
            <a:pPr algn="ctr" defTabSz="914217">
              <a:defRPr/>
            </a:pPr>
            <a:r>
              <a:rPr lang="en-GB" sz="2000" b="1" u="sng" kern="0" dirty="0">
                <a:solidFill>
                  <a:prstClr val="black"/>
                </a:solidFill>
              </a:rPr>
              <a:t>(</a:t>
            </a:r>
            <a:r>
              <a:rPr lang="en-GB" sz="2000" b="1" u="sng" kern="0" dirty="0">
                <a:solidFill>
                  <a:srgbClr val="FF0000"/>
                </a:solidFill>
              </a:rPr>
              <a:t>with new </a:t>
            </a:r>
            <a:r>
              <a:rPr lang="en-GB" sz="2000" b="1" u="sng" kern="0" dirty="0" err="1">
                <a:solidFill>
                  <a:srgbClr val="FF0000"/>
                </a:solidFill>
              </a:rPr>
              <a:t>CLoA</a:t>
            </a:r>
            <a:r>
              <a:rPr lang="en-GB" sz="2000" b="1" u="sng" kern="0" dirty="0">
                <a:solidFill>
                  <a:srgbClr val="FF0000"/>
                </a:solidFill>
              </a:rPr>
              <a:t> Template &amp; assoc. handling process</a:t>
            </a:r>
            <a:r>
              <a:rPr lang="en-GB" sz="2000" b="1" u="sng" kern="0" dirty="0">
                <a:solidFill>
                  <a:prstClr val="black"/>
                </a:solidFill>
              </a:rPr>
              <a:t>) </a:t>
            </a:r>
          </a:p>
          <a:p>
            <a:pPr algn="ctr" defTabSz="914217">
              <a:defRPr/>
            </a:pPr>
            <a:r>
              <a:rPr lang="en-GB" sz="2000" b="1" u="sng" kern="0" dirty="0">
                <a:solidFill>
                  <a:srgbClr val="FF0000"/>
                </a:solidFill>
              </a:rPr>
              <a:t>Geo &amp; Non-Geo Numbers</a:t>
            </a:r>
          </a:p>
        </p:txBody>
      </p:sp>
      <p:sp>
        <p:nvSpPr>
          <p:cNvPr id="83" name="TextBox 37">
            <a:extLst>
              <a:ext uri="{FF2B5EF4-FFF2-40B4-BE49-F238E27FC236}">
                <a16:creationId xmlns:a16="http://schemas.microsoft.com/office/drawing/2014/main" id="{AA9EBECE-1B58-4376-BEE2-2AAEC5F3EAA7}"/>
              </a:ext>
            </a:extLst>
          </p:cNvPr>
          <p:cNvSpPr txBox="1">
            <a:spLocks noChangeArrowheads="1"/>
          </p:cNvSpPr>
          <p:nvPr/>
        </p:nvSpPr>
        <p:spPr bwMode="auto">
          <a:xfrm>
            <a:off x="196252" y="127584"/>
            <a:ext cx="1838965" cy="1508105"/>
          </a:xfrm>
          <a:prstGeom prst="rect">
            <a:avLst/>
          </a:prstGeom>
          <a:noFill/>
          <a:ln w="9525">
            <a:noFill/>
            <a:miter lim="800000"/>
            <a:headEnd/>
            <a:tailEnd/>
          </a:ln>
        </p:spPr>
        <p:txBody>
          <a:bodyPr wrap="none">
            <a:spAutoFit/>
          </a:bodyPr>
          <a:lstStyle/>
          <a:p>
            <a:pPr algn="ctr" defTabSz="457246" fontAlgn="auto">
              <a:spcBef>
                <a:spcPts val="0"/>
              </a:spcBef>
              <a:spcAft>
                <a:spcPts val="0"/>
              </a:spcAft>
              <a:defRPr/>
            </a:pPr>
            <a:r>
              <a:rPr lang="en-GB" sz="3600" b="1" u="sng" kern="0" dirty="0">
                <a:solidFill>
                  <a:srgbClr val="FF0000"/>
                </a:solidFill>
                <a:latin typeface="Calibri" panose="020F0502020204030204"/>
                <a:cs typeface="+mn-cs"/>
              </a:rPr>
              <a:t>BAU </a:t>
            </a:r>
          </a:p>
          <a:p>
            <a:pPr algn="ctr" defTabSz="457246" fontAlgn="auto">
              <a:spcBef>
                <a:spcPts val="0"/>
              </a:spcBef>
              <a:spcAft>
                <a:spcPts val="0"/>
              </a:spcAft>
              <a:defRPr/>
            </a:pPr>
            <a:r>
              <a:rPr lang="en-GB" sz="3600" b="1" u="sng" kern="0" dirty="0">
                <a:solidFill>
                  <a:srgbClr val="FF0000"/>
                </a:solidFill>
                <a:latin typeface="Calibri" panose="020F0502020204030204"/>
                <a:cs typeface="+mn-cs"/>
              </a:rPr>
              <a:t>Business</a:t>
            </a:r>
          </a:p>
          <a:p>
            <a:pPr lvl="0" algn="ctr" defTabSz="914217">
              <a:defRPr/>
            </a:pPr>
            <a:r>
              <a:rPr lang="en-GB" sz="2000" b="1" u="sng" kern="0" dirty="0">
                <a:solidFill>
                  <a:prstClr val="black"/>
                </a:solidFill>
              </a:rPr>
              <a:t>(4 of 7)</a:t>
            </a:r>
          </a:p>
        </p:txBody>
      </p:sp>
      <p:sp>
        <p:nvSpPr>
          <p:cNvPr id="2" name="Rectangle 1">
            <a:extLst>
              <a:ext uri="{FF2B5EF4-FFF2-40B4-BE49-F238E27FC236}">
                <a16:creationId xmlns:a16="http://schemas.microsoft.com/office/drawing/2014/main" id="{C93EFEBA-D2B2-4688-87CF-7C1B15825A14}"/>
              </a:ext>
            </a:extLst>
          </p:cNvPr>
          <p:cNvSpPr/>
          <p:nvPr/>
        </p:nvSpPr>
        <p:spPr>
          <a:xfrm>
            <a:off x="468918" y="1805711"/>
            <a:ext cx="10054432" cy="15506809"/>
          </a:xfrm>
          <a:prstGeom prst="rect">
            <a:avLst/>
          </a:prstGeom>
        </p:spPr>
        <p:txBody>
          <a:bodyPr wrap="square">
            <a:spAutoFit/>
          </a:bodyPr>
          <a:lstStyle/>
          <a:p>
            <a:pPr marL="457200" indent="-457200" algn="ctr">
              <a:lnSpc>
                <a:spcPts val="1600"/>
              </a:lnSpc>
              <a:spcBef>
                <a:spcPts val="1200"/>
              </a:spcBef>
              <a:spcAft>
                <a:spcPts val="300"/>
              </a:spcAft>
              <a:tabLst>
                <a:tab pos="457200" algn="l"/>
                <a:tab pos="457200" algn="l"/>
              </a:tabLst>
            </a:pPr>
            <a:r>
              <a:rPr lang="en-GB" sz="2800" b="1" u="sng" dirty="0">
                <a:ea typeface="Times New Roman" panose="02020603050405020304" pitchFamily="18" charset="0"/>
              </a:rPr>
              <a:t>New </a:t>
            </a:r>
            <a:r>
              <a:rPr lang="en-GB" sz="2800" b="1" u="sng" dirty="0" err="1">
                <a:ea typeface="Times New Roman" panose="02020603050405020304" pitchFamily="18" charset="0"/>
              </a:rPr>
              <a:t>CLoA</a:t>
            </a:r>
            <a:r>
              <a:rPr lang="en-GB" sz="2800" b="1" u="sng" dirty="0">
                <a:ea typeface="Times New Roman" panose="02020603050405020304" pitchFamily="18" charset="0"/>
              </a:rPr>
              <a:t> Template</a:t>
            </a:r>
          </a:p>
          <a:p>
            <a:pPr marL="457200" indent="-457200" algn="ctr">
              <a:lnSpc>
                <a:spcPts val="1600"/>
              </a:lnSpc>
              <a:spcBef>
                <a:spcPts val="1200"/>
              </a:spcBef>
              <a:spcAft>
                <a:spcPts val="300"/>
              </a:spcAft>
              <a:tabLst>
                <a:tab pos="457200" algn="l"/>
                <a:tab pos="457200" algn="l"/>
              </a:tabLst>
            </a:pPr>
            <a:r>
              <a:rPr lang="en-GB" sz="2800" b="1" u="sng" dirty="0">
                <a:ea typeface="Times New Roman" panose="02020603050405020304" pitchFamily="18" charset="0"/>
              </a:rPr>
              <a:t>Purpose, Ground Rules &amp; Logistics</a:t>
            </a:r>
          </a:p>
          <a:p>
            <a:pPr marL="457200">
              <a:spcAft>
                <a:spcPts val="0"/>
              </a:spcAft>
            </a:pPr>
            <a:r>
              <a:rPr lang="en-GB" sz="1600" b="1" dirty="0">
                <a:ea typeface="Times New Roman" panose="02020603050405020304" pitchFamily="18" charset="0"/>
                <a:cs typeface="Times New Roman" panose="02020603050405020304" pitchFamily="18" charset="0"/>
              </a:rPr>
              <a:t> </a:t>
            </a:r>
            <a:endParaRPr lang="en-GB" sz="1600" dirty="0">
              <a:ea typeface="Times New Roman" panose="02020603050405020304" pitchFamily="18" charset="0"/>
              <a:cs typeface="Times New Roman" panose="02020603050405020304" pitchFamily="18" charset="0"/>
            </a:endParaRPr>
          </a:p>
          <a:p>
            <a:pPr marL="342900" lvl="0" indent="-342900">
              <a:buFont typeface="+mj-lt"/>
              <a:buAutoNum type="arabicParenR"/>
            </a:pPr>
            <a:r>
              <a:rPr lang="en-GB" sz="16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 </a:t>
            </a:r>
            <a:r>
              <a:rPr lang="en-GB" sz="1600" b="1" u="sng" dirty="0">
                <a:solidFill>
                  <a:prstClr val="black"/>
                </a:solidFill>
              </a:rPr>
              <a:t>A single </a:t>
            </a:r>
            <a:r>
              <a:rPr lang="en-GB" sz="1600" b="1" u="sng" dirty="0" err="1">
                <a:solidFill>
                  <a:prstClr val="black"/>
                </a:solidFill>
              </a:rPr>
              <a:t>CLoA</a:t>
            </a:r>
            <a:r>
              <a:rPr lang="en-GB" sz="1600" b="1" u="sng" dirty="0">
                <a:solidFill>
                  <a:prstClr val="black"/>
                </a:solidFill>
              </a:rPr>
              <a:t> template </a:t>
            </a:r>
            <a:r>
              <a:rPr lang="en-GB" sz="1600" dirty="0">
                <a:solidFill>
                  <a:prstClr val="black"/>
                </a:solidFill>
              </a:rPr>
              <a:t>which caters for both </a:t>
            </a:r>
            <a:r>
              <a:rPr lang="en-GB" sz="1600" b="1" u="sng" dirty="0">
                <a:solidFill>
                  <a:prstClr val="black"/>
                </a:solidFill>
              </a:rPr>
              <a:t>Geo &amp; Non-Geo </a:t>
            </a:r>
            <a:r>
              <a:rPr lang="en-GB" sz="1600" dirty="0">
                <a:solidFill>
                  <a:prstClr val="black"/>
                </a:solidFill>
              </a:rPr>
              <a:t>Numbers including ALL order types (i.e</a:t>
            </a:r>
            <a:r>
              <a:rPr lang="en-GB" sz="1600" b="1" dirty="0">
                <a:solidFill>
                  <a:prstClr val="black"/>
                </a:solidFill>
              </a:rPr>
              <a:t>. </a:t>
            </a:r>
            <a:r>
              <a:rPr lang="en-GB" sz="1600" u="sng" dirty="0">
                <a:solidFill>
                  <a:prstClr val="black"/>
                </a:solidFill>
              </a:rPr>
              <a:t>Single, Multi-line, Multi-number</a:t>
            </a:r>
            <a:r>
              <a:rPr lang="en-GB" sz="1600" dirty="0">
                <a:solidFill>
                  <a:prstClr val="black"/>
                </a:solidFill>
              </a:rPr>
              <a:t>)</a:t>
            </a:r>
          </a:p>
          <a:p>
            <a:pPr marL="342900" lvl="0" indent="-342900">
              <a:spcAft>
                <a:spcPts val="0"/>
              </a:spcAft>
              <a:buFont typeface="+mj-lt"/>
              <a:buAutoNum type="arabicParenR"/>
            </a:pPr>
            <a:endParaRPr lang="en-GB" sz="1600" b="1" u="sng" dirty="0">
              <a:ea typeface="Times New Roman" panose="02020603050405020304" pitchFamily="18" charset="0"/>
              <a:cs typeface="Times New Roman" panose="02020603050405020304" pitchFamily="18" charset="0"/>
            </a:endParaRPr>
          </a:p>
          <a:p>
            <a:pPr marL="342900" indent="-342900">
              <a:buFont typeface="+mj-lt"/>
              <a:buAutoNum type="arabicParenR"/>
            </a:pPr>
            <a:r>
              <a:rPr lang="en-GB" sz="1600" b="1" u="sng" dirty="0">
                <a:ea typeface="Times New Roman" panose="02020603050405020304" pitchFamily="18" charset="0"/>
                <a:cs typeface="Times New Roman" panose="02020603050405020304" pitchFamily="18" charset="0"/>
              </a:rPr>
              <a:t>Provides Customer authority</a:t>
            </a:r>
            <a:r>
              <a:rPr lang="en-GB" sz="1600" dirty="0">
                <a:ea typeface="Times New Roman" panose="02020603050405020304" pitchFamily="18" charset="0"/>
                <a:cs typeface="Times New Roman" panose="02020603050405020304" pitchFamily="18" charset="0"/>
              </a:rPr>
              <a:t> to initiate the port order</a:t>
            </a:r>
          </a:p>
          <a:p>
            <a:pPr marL="342900" indent="-342900">
              <a:buFont typeface="+mj-lt"/>
              <a:buAutoNum type="arabicParenR"/>
            </a:pPr>
            <a:endParaRPr lang="en-GB" sz="1600" dirty="0">
              <a:ea typeface="Times New Roman" panose="02020603050405020304" pitchFamily="18" charset="0"/>
              <a:cs typeface="Times New Roman" panose="02020603050405020304" pitchFamily="18" charset="0"/>
            </a:endParaRPr>
          </a:p>
          <a:p>
            <a:pPr marL="342900" lvl="0" indent="-342900">
              <a:spcAft>
                <a:spcPts val="0"/>
              </a:spcAft>
              <a:buFont typeface="+mj-lt"/>
              <a:buAutoNum type="arabicParenR"/>
            </a:pPr>
            <a:r>
              <a:rPr lang="en-GB" sz="1600" b="1" u="sng" dirty="0">
                <a:ea typeface="Times New Roman" panose="02020603050405020304" pitchFamily="18" charset="0"/>
                <a:cs typeface="Times New Roman" panose="02020603050405020304" pitchFamily="18" charset="0"/>
              </a:rPr>
              <a:t>Provides proof of ownership</a:t>
            </a:r>
            <a:r>
              <a:rPr lang="en-GB" sz="1600" dirty="0">
                <a:ea typeface="Times New Roman" panose="02020603050405020304" pitchFamily="18" charset="0"/>
                <a:cs typeface="Times New Roman" panose="02020603050405020304" pitchFamily="18" charset="0"/>
              </a:rPr>
              <a:t> (i.e. legal right to port the numbers concerned)</a:t>
            </a:r>
          </a:p>
          <a:p>
            <a:pPr marL="342900" indent="-342900">
              <a:spcAft>
                <a:spcPts val="0"/>
              </a:spcAft>
              <a:buFont typeface="+mj-lt"/>
              <a:buAutoNum type="arabicParenR"/>
            </a:pPr>
            <a:endParaRPr lang="en-GB" sz="1600" dirty="0">
              <a:ea typeface="Times New Roman" panose="02020603050405020304" pitchFamily="18" charset="0"/>
              <a:cs typeface="Times New Roman" panose="02020603050405020304" pitchFamily="18" charset="0"/>
            </a:endParaRPr>
          </a:p>
          <a:p>
            <a:pPr marL="342900" lvl="0" indent="-342900">
              <a:spcAft>
                <a:spcPts val="0"/>
              </a:spcAft>
              <a:buFont typeface="+mj-lt"/>
              <a:buAutoNum type="arabicParenR"/>
            </a:pPr>
            <a:r>
              <a:rPr lang="en-GB" sz="1600" b="1" u="sng" dirty="0">
                <a:ea typeface="Times New Roman" panose="02020603050405020304" pitchFamily="18" charset="0"/>
                <a:cs typeface="Times New Roman" panose="02020603050405020304" pitchFamily="18" charset="0"/>
              </a:rPr>
              <a:t>Provides authority (to the current provider) to share details</a:t>
            </a:r>
            <a:r>
              <a:rPr lang="en-GB" sz="1600" dirty="0">
                <a:ea typeface="Times New Roman" panose="02020603050405020304" pitchFamily="18" charset="0"/>
                <a:cs typeface="Times New Roman" panose="02020603050405020304" pitchFamily="18" charset="0"/>
              </a:rPr>
              <a:t> associated with the current service, with the new (gaining) provider, if requested to do so. On receipt of a request for information from the GP, </a:t>
            </a:r>
            <a:r>
              <a:rPr lang="en-GB" sz="1600" b="1" u="sng" dirty="0">
                <a:ea typeface="Times New Roman" panose="02020603050405020304" pitchFamily="18" charset="0"/>
                <a:cs typeface="Times New Roman" panose="02020603050405020304" pitchFamily="18" charset="0"/>
              </a:rPr>
              <a:t>the LP is obliged to engage, as necessary, with the GP</a:t>
            </a:r>
            <a:r>
              <a:rPr lang="en-GB" sz="1600" dirty="0">
                <a:ea typeface="Times New Roman" panose="02020603050405020304" pitchFamily="18" charset="0"/>
                <a:cs typeface="Times New Roman" panose="02020603050405020304" pitchFamily="18" charset="0"/>
              </a:rPr>
              <a:t> to ensure an accurate port order can be raised.</a:t>
            </a:r>
          </a:p>
          <a:p>
            <a:pPr marL="342900" indent="-342900">
              <a:spcAft>
                <a:spcPts val="0"/>
              </a:spcAft>
              <a:buFont typeface="+mj-lt"/>
              <a:buAutoNum type="arabicParenR"/>
            </a:pPr>
            <a:endParaRPr lang="en-GB" sz="1600" dirty="0">
              <a:ea typeface="Times New Roman" panose="02020603050405020304" pitchFamily="18" charset="0"/>
              <a:cs typeface="Times New Roman" panose="02020603050405020304" pitchFamily="18" charset="0"/>
            </a:endParaRPr>
          </a:p>
          <a:p>
            <a:pPr marL="342900" lvl="0" indent="-342900">
              <a:spcAft>
                <a:spcPts val="0"/>
              </a:spcAft>
              <a:buFont typeface="+mj-lt"/>
              <a:buAutoNum type="arabicParenR"/>
            </a:pPr>
            <a:r>
              <a:rPr lang="en-GB" sz="1600" b="1" u="sng" dirty="0">
                <a:ea typeface="Times New Roman" panose="02020603050405020304" pitchFamily="18" charset="0"/>
                <a:cs typeface="Times New Roman" panose="02020603050405020304" pitchFamily="18" charset="0"/>
              </a:rPr>
              <a:t>Provides accurate details</a:t>
            </a:r>
            <a:r>
              <a:rPr lang="en-GB" sz="1600" dirty="0">
                <a:ea typeface="Times New Roman" panose="02020603050405020304" pitchFamily="18" charset="0"/>
                <a:cs typeface="Times New Roman" panose="02020603050405020304" pitchFamily="18" charset="0"/>
              </a:rPr>
              <a:t> regarding the specific numbers to be ported.</a:t>
            </a:r>
          </a:p>
          <a:p>
            <a:pPr marL="342900" indent="-342900">
              <a:spcAft>
                <a:spcPts val="0"/>
              </a:spcAft>
              <a:buFont typeface="+mj-lt"/>
              <a:buAutoNum type="arabicParenR"/>
            </a:pPr>
            <a:endParaRPr lang="en-GB" sz="1600" dirty="0">
              <a:ea typeface="Times New Roman" panose="02020603050405020304" pitchFamily="18" charset="0"/>
              <a:cs typeface="Times New Roman" panose="02020603050405020304" pitchFamily="18" charset="0"/>
            </a:endParaRPr>
          </a:p>
          <a:p>
            <a:pPr marL="342900" lvl="0" indent="-342900">
              <a:spcAft>
                <a:spcPts val="0"/>
              </a:spcAft>
              <a:buFont typeface="+mj-lt"/>
              <a:buAutoNum type="arabicParenR"/>
            </a:pPr>
            <a:r>
              <a:rPr lang="en-GB" sz="1600" b="1" u="sng" dirty="0">
                <a:ea typeface="Times New Roman" panose="02020603050405020304" pitchFamily="18" charset="0"/>
                <a:cs typeface="Times New Roman" panose="02020603050405020304" pitchFamily="18" charset="0"/>
              </a:rPr>
              <a:t>Provides accurate post code details</a:t>
            </a:r>
            <a:r>
              <a:rPr lang="en-GB" sz="1600" dirty="0">
                <a:ea typeface="Times New Roman" panose="02020603050405020304" pitchFamily="18" charset="0"/>
                <a:cs typeface="Times New Roman" panose="02020603050405020304" pitchFamily="18" charset="0"/>
              </a:rPr>
              <a:t> (Billing &amp; Site-specific) to support any order validation checks which may need to be undertaken by the Losing N/W CP.</a:t>
            </a:r>
          </a:p>
          <a:p>
            <a:pPr marL="342900" indent="-342900">
              <a:spcAft>
                <a:spcPts val="0"/>
              </a:spcAft>
              <a:buFont typeface="+mj-lt"/>
              <a:buAutoNum type="arabicParenR"/>
            </a:pPr>
            <a:endParaRPr lang="en-GB" sz="1600" dirty="0">
              <a:ea typeface="Times New Roman" panose="02020603050405020304" pitchFamily="18" charset="0"/>
              <a:cs typeface="Times New Roman" panose="02020603050405020304" pitchFamily="18" charset="0"/>
            </a:endParaRPr>
          </a:p>
          <a:p>
            <a:pPr marL="342900" lvl="0" indent="-342900">
              <a:spcAft>
                <a:spcPts val="0"/>
              </a:spcAft>
              <a:buFont typeface="+mj-lt"/>
              <a:buAutoNum type="arabicParenR"/>
            </a:pPr>
            <a:r>
              <a:rPr lang="en-GB" sz="1600" b="1" u="sng" dirty="0">
                <a:ea typeface="Times New Roman" panose="02020603050405020304" pitchFamily="18" charset="0"/>
                <a:cs typeface="Times New Roman" panose="02020603050405020304" pitchFamily="18" charset="0"/>
              </a:rPr>
              <a:t>Provides facility for </a:t>
            </a:r>
            <a:r>
              <a:rPr lang="en-GB" sz="1600" b="1" u="sng" dirty="0" err="1">
                <a:ea typeface="Times New Roman" panose="02020603050405020304" pitchFamily="18" charset="0"/>
                <a:cs typeface="Times New Roman" panose="02020603050405020304" pitchFamily="18" charset="0"/>
              </a:rPr>
              <a:t>CLoA</a:t>
            </a:r>
            <a:r>
              <a:rPr lang="en-GB" sz="1600" b="1" u="sng" dirty="0">
                <a:ea typeface="Times New Roman" panose="02020603050405020304" pitchFamily="18" charset="0"/>
                <a:cs typeface="Times New Roman" panose="02020603050405020304" pitchFamily="18" charset="0"/>
              </a:rPr>
              <a:t> signatory (i.e. the Customer) to also ‘cancel’ their order if they decide to do so subsequently.</a:t>
            </a:r>
            <a:endParaRPr lang="en-GB" sz="1600" dirty="0">
              <a:ea typeface="Times New Roman" panose="02020603050405020304" pitchFamily="18" charset="0"/>
              <a:cs typeface="Times New Roman" panose="02020603050405020304" pitchFamily="18" charset="0"/>
            </a:endParaRPr>
          </a:p>
          <a:p>
            <a:pPr marL="342900" indent="-342900">
              <a:spcAft>
                <a:spcPts val="0"/>
              </a:spcAft>
              <a:buFont typeface="+mj-lt"/>
              <a:buAutoNum type="arabicParenR"/>
            </a:pPr>
            <a:endParaRPr lang="en-GB" sz="1600" dirty="0">
              <a:ea typeface="Times New Roman" panose="02020603050405020304" pitchFamily="18" charset="0"/>
              <a:cs typeface="Times New Roman" panose="02020603050405020304" pitchFamily="18" charset="0"/>
            </a:endParaRPr>
          </a:p>
          <a:p>
            <a:pPr marL="342900" lvl="0" indent="-342900">
              <a:spcAft>
                <a:spcPts val="0"/>
              </a:spcAft>
              <a:buFont typeface="+mj-lt"/>
              <a:buAutoNum type="arabicParenR"/>
            </a:pPr>
            <a:r>
              <a:rPr lang="en-GB" sz="1600" b="1" u="sng" dirty="0">
                <a:ea typeface="Times New Roman" panose="02020603050405020304" pitchFamily="18" charset="0"/>
                <a:cs typeface="Times New Roman" panose="02020603050405020304" pitchFamily="18" charset="0"/>
              </a:rPr>
              <a:t>Provides name, address and contact details for the two Retailers involved </a:t>
            </a:r>
            <a:r>
              <a:rPr lang="en-GB" sz="1600" dirty="0">
                <a:ea typeface="Times New Roman" panose="02020603050405020304" pitchFamily="18" charset="0"/>
                <a:cs typeface="Times New Roman" panose="02020603050405020304" pitchFamily="18" charset="0"/>
              </a:rPr>
              <a:t>(</a:t>
            </a:r>
            <a:r>
              <a:rPr lang="en-GB" sz="1600" dirty="0" err="1">
                <a:ea typeface="Times New Roman" panose="02020603050405020304" pitchFamily="18" charset="0"/>
                <a:cs typeface="Times New Roman" panose="02020603050405020304" pitchFamily="18" charset="0"/>
              </a:rPr>
              <a:t>i.e.Gaining</a:t>
            </a:r>
            <a:r>
              <a:rPr lang="en-GB" sz="1600" dirty="0">
                <a:ea typeface="Times New Roman" panose="02020603050405020304" pitchFamily="18" charset="0"/>
                <a:cs typeface="Times New Roman" panose="02020603050405020304" pitchFamily="18" charset="0"/>
              </a:rPr>
              <a:t> &amp; Losing)</a:t>
            </a:r>
          </a:p>
          <a:p>
            <a:pPr marL="342900" indent="-342900">
              <a:spcAft>
                <a:spcPts val="0"/>
              </a:spcAft>
              <a:buFont typeface="+mj-lt"/>
              <a:buAutoNum type="arabicParenR"/>
            </a:pPr>
            <a:endParaRPr lang="en-GB" sz="1600" dirty="0">
              <a:ea typeface="Times New Roman" panose="02020603050405020304" pitchFamily="18" charset="0"/>
              <a:cs typeface="Times New Roman" panose="02020603050405020304" pitchFamily="18" charset="0"/>
            </a:endParaRPr>
          </a:p>
          <a:p>
            <a:pPr marL="342900" lvl="0" indent="-342900">
              <a:buFont typeface="+mj-lt"/>
              <a:buAutoNum type="arabicParenR"/>
            </a:pPr>
            <a:r>
              <a:rPr lang="en-GB" sz="1600" dirty="0">
                <a:ea typeface="Times New Roman" panose="02020603050405020304" pitchFamily="18" charset="0"/>
                <a:cs typeface="Times New Roman" panose="02020603050405020304" pitchFamily="18" charset="0"/>
              </a:rPr>
              <a:t> </a:t>
            </a:r>
            <a:r>
              <a:rPr lang="en-GB" sz="1600" b="1" u="sng"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Non-Geo Numbers</a:t>
            </a:r>
            <a:r>
              <a:rPr lang="en-GB" sz="1600" b="1"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 –</a:t>
            </a:r>
            <a:r>
              <a:rPr lang="en-GB" sz="1600" b="1" u="sng"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 A </a:t>
            </a:r>
            <a:r>
              <a:rPr lang="en-GB" sz="1600" b="1" u="sng" dirty="0" err="1">
                <a:solidFill>
                  <a:srgbClr val="FF0000"/>
                </a:solidFill>
                <a:latin typeface="Calibri" panose="020F0502020204030204" pitchFamily="34" charset="0"/>
                <a:ea typeface="Times New Roman" panose="02020603050405020304" pitchFamily="18" charset="0"/>
                <a:cs typeface="Times New Roman" panose="02020603050405020304" pitchFamily="18" charset="0"/>
              </a:rPr>
              <a:t>CLoA</a:t>
            </a:r>
            <a:r>
              <a:rPr lang="en-GB" sz="1600" b="1" u="sng"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 must always be obtained</a:t>
            </a:r>
            <a:endParaRPr lang="en-GB" sz="16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mj-lt"/>
              <a:buAutoNum type="arabicParenR"/>
            </a:pPr>
            <a:endParaRPr lang="en-GB" sz="16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mj-lt"/>
              <a:buAutoNum type="arabicParenR"/>
            </a:pPr>
            <a:r>
              <a:rPr lang="en-GB" sz="1600" b="1" u="sng"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Geo M/L Numbers</a:t>
            </a:r>
            <a:r>
              <a:rPr lang="en-GB" sz="1600" b="1"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 - </a:t>
            </a:r>
            <a:r>
              <a:rPr lang="en-GB" sz="1600" b="1" u="sng"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 </a:t>
            </a:r>
            <a:r>
              <a:rPr lang="en-GB" sz="1600" b="1" u="sng" dirty="0" err="1">
                <a:solidFill>
                  <a:srgbClr val="FF0000"/>
                </a:solidFill>
                <a:latin typeface="Calibri" panose="020F0502020204030204" pitchFamily="34" charset="0"/>
                <a:ea typeface="Times New Roman" panose="02020603050405020304" pitchFamily="18" charset="0"/>
                <a:cs typeface="Times New Roman" panose="02020603050405020304" pitchFamily="18" charset="0"/>
              </a:rPr>
              <a:t>CLoA</a:t>
            </a:r>
            <a:r>
              <a:rPr lang="en-GB" sz="1600" b="1" u="sng"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 must always be obtained</a:t>
            </a:r>
          </a:p>
          <a:p>
            <a:pPr marL="342900" lvl="0" indent="-342900">
              <a:buFont typeface="+mj-lt"/>
              <a:buAutoNum type="arabicParenR"/>
            </a:pPr>
            <a:endParaRPr lang="en-GB" sz="1600" b="1" u="sng"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mj-lt"/>
              <a:buAutoNum type="arabicParenR"/>
            </a:pPr>
            <a:r>
              <a:rPr lang="en-GB" sz="1600" b="1" u="sng"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Geo S/L Numbers – For Business End Users (i.e. non-automated order</a:t>
            </a:r>
            <a:r>
              <a:rPr lang="en-GB" sz="1600" u="sng"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 </a:t>
            </a:r>
            <a:r>
              <a:rPr lang="en-GB" sz="1600" b="1" u="sng"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 A </a:t>
            </a:r>
            <a:r>
              <a:rPr lang="en-GB" sz="1600" b="1" u="sng" dirty="0" err="1">
                <a:solidFill>
                  <a:srgbClr val="FF0000"/>
                </a:solidFill>
                <a:latin typeface="Calibri" panose="020F0502020204030204" pitchFamily="34" charset="0"/>
                <a:ea typeface="Times New Roman" panose="02020603050405020304" pitchFamily="18" charset="0"/>
                <a:cs typeface="Times New Roman" panose="02020603050405020304" pitchFamily="18" charset="0"/>
              </a:rPr>
              <a:t>CLoA</a:t>
            </a:r>
            <a:r>
              <a:rPr lang="en-GB" sz="1600" b="1" u="sng"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 must always be obtained</a:t>
            </a:r>
          </a:p>
          <a:p>
            <a:pPr marL="342900" lvl="0" indent="-342900">
              <a:buFont typeface="+mj-lt"/>
              <a:buAutoNum type="arabicParenR"/>
            </a:pPr>
            <a:endParaRPr lang="en-GB" sz="1600" b="1" u="sng" dirty="0">
              <a:solidFill>
                <a:srgbClr val="FF0000"/>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mj-lt"/>
              <a:buAutoNum type="arabicParenR"/>
            </a:pPr>
            <a:r>
              <a:rPr lang="en-GB" sz="1600" b="1" u="sng"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Geo &amp; Non-Geo numbers</a:t>
            </a:r>
          </a:p>
          <a:p>
            <a:pPr marL="857250" lvl="1" indent="-400050">
              <a:buFont typeface="+mj-lt"/>
              <a:buAutoNum type="arabicParenR"/>
            </a:pPr>
            <a:r>
              <a:rPr lang="en-GB" sz="16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Once obtained, the GP must hold the </a:t>
            </a:r>
            <a:r>
              <a:rPr lang="en-GB" sz="1600" dirty="0" err="1">
                <a:solidFill>
                  <a:prstClr val="black"/>
                </a:solidFill>
                <a:latin typeface="Calibri" panose="020F0502020204030204" pitchFamily="34" charset="0"/>
                <a:ea typeface="Times New Roman" panose="02020603050405020304" pitchFamily="18" charset="0"/>
                <a:cs typeface="Times New Roman" panose="02020603050405020304" pitchFamily="18" charset="0"/>
              </a:rPr>
              <a:t>CLoA</a:t>
            </a:r>
            <a:r>
              <a:rPr lang="en-GB" sz="16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 on file for a min period of 1yr.</a:t>
            </a:r>
          </a:p>
          <a:p>
            <a:pPr marL="857250" lvl="1" indent="-400050">
              <a:buFont typeface="+mj-lt"/>
              <a:buAutoNum type="arabicParenR"/>
            </a:pPr>
            <a:r>
              <a:rPr lang="en-GB" sz="16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Once obtained, the GP must forward the </a:t>
            </a:r>
            <a:r>
              <a:rPr lang="en-GB" sz="1600" dirty="0" err="1">
                <a:solidFill>
                  <a:prstClr val="black"/>
                </a:solidFill>
                <a:latin typeface="Calibri" panose="020F0502020204030204" pitchFamily="34" charset="0"/>
                <a:ea typeface="Times New Roman" panose="02020603050405020304" pitchFamily="18" charset="0"/>
                <a:cs typeface="Times New Roman" panose="02020603050405020304" pitchFamily="18" charset="0"/>
              </a:rPr>
              <a:t>CLoA</a:t>
            </a:r>
            <a:r>
              <a:rPr lang="en-GB" sz="16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 up their supply chain to the Gaining N/W CP</a:t>
            </a:r>
          </a:p>
          <a:p>
            <a:pPr marL="857250" lvl="1" indent="-400050">
              <a:buFont typeface="+mj-lt"/>
              <a:buAutoNum type="arabicParenR"/>
            </a:pPr>
            <a:r>
              <a:rPr lang="en-GB" sz="16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 The GNCP must forward the </a:t>
            </a:r>
            <a:r>
              <a:rPr lang="en-GB" sz="1600" dirty="0" err="1">
                <a:solidFill>
                  <a:prstClr val="black"/>
                </a:solidFill>
                <a:latin typeface="Calibri" panose="020F0502020204030204" pitchFamily="34" charset="0"/>
                <a:ea typeface="Times New Roman" panose="02020603050405020304" pitchFamily="18" charset="0"/>
                <a:cs typeface="Times New Roman" panose="02020603050405020304" pitchFamily="18" charset="0"/>
              </a:rPr>
              <a:t>CLoA</a:t>
            </a:r>
            <a:r>
              <a:rPr lang="en-GB" sz="16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 to the  Losing N/W CP.</a:t>
            </a:r>
          </a:p>
          <a:p>
            <a:pPr marL="342900" indent="-342900">
              <a:spcAft>
                <a:spcPts val="0"/>
              </a:spcAft>
              <a:buFont typeface="+mj-lt"/>
              <a:buAutoNum type="arabicParenR"/>
            </a:pPr>
            <a:endParaRPr lang="en-GB" sz="1600" dirty="0">
              <a:ea typeface="Times New Roman" panose="02020603050405020304" pitchFamily="18" charset="0"/>
              <a:cs typeface="Times New Roman" panose="02020603050405020304" pitchFamily="18" charset="0"/>
            </a:endParaRPr>
          </a:p>
          <a:p>
            <a:pPr marL="342900" indent="-342900">
              <a:buFont typeface="+mj-lt"/>
              <a:buAutoNum type="arabicParenR"/>
            </a:pPr>
            <a:r>
              <a:rPr lang="en-GB" sz="1600" dirty="0">
                <a:ea typeface="Times New Roman" panose="02020603050405020304" pitchFamily="18" charset="0"/>
                <a:cs typeface="Times New Roman" panose="02020603050405020304" pitchFamily="18" charset="0"/>
              </a:rPr>
              <a:t>The new </a:t>
            </a:r>
            <a:r>
              <a:rPr lang="en-GB" sz="1600" b="1" u="sng" dirty="0">
                <a:ea typeface="Times New Roman" panose="02020603050405020304" pitchFamily="18" charset="0"/>
                <a:cs typeface="Times New Roman" panose="02020603050405020304" pitchFamily="18" charset="0"/>
              </a:rPr>
              <a:t>template is not required to capture supply chain details </a:t>
            </a:r>
            <a:r>
              <a:rPr lang="en-GB" sz="1600" dirty="0">
                <a:ea typeface="Times New Roman" panose="02020603050405020304" pitchFamily="18" charset="0"/>
                <a:cs typeface="Times New Roman" panose="02020603050405020304" pitchFamily="18" charset="0"/>
              </a:rPr>
              <a:t>as the End User would not be expected to hold such information. Supply chain details are only of concern to the Retailers involved &amp; their resp. Wholesale partners.</a:t>
            </a:r>
          </a:p>
          <a:p>
            <a:pPr marL="342900" indent="-342900">
              <a:buFont typeface="+mj-lt"/>
              <a:buAutoNum type="arabicParenR"/>
            </a:pPr>
            <a:endParaRPr lang="en-GB" sz="1600" dirty="0">
              <a:ea typeface="Times New Roman" panose="02020603050405020304" pitchFamily="18" charset="0"/>
              <a:cs typeface="Times New Roman" panose="02020603050405020304" pitchFamily="18" charset="0"/>
            </a:endParaRPr>
          </a:p>
          <a:p>
            <a:pPr marL="342900" indent="-342900">
              <a:buFont typeface="+mj-lt"/>
              <a:buAutoNum type="arabicParenR"/>
            </a:pPr>
            <a:r>
              <a:rPr lang="en-GB" sz="1600" b="1" u="sng" dirty="0" err="1">
                <a:latin typeface="Calibri" panose="020F0502020204030204" pitchFamily="34" charset="0"/>
                <a:ea typeface="Times New Roman" panose="02020603050405020304" pitchFamily="18" charset="0"/>
                <a:cs typeface="Times New Roman" panose="02020603050405020304" pitchFamily="18" charset="0"/>
              </a:rPr>
              <a:t>CLoA</a:t>
            </a:r>
            <a:r>
              <a:rPr lang="en-GB" sz="1600" b="1" u="sng" dirty="0">
                <a:latin typeface="Calibri" panose="020F0502020204030204" pitchFamily="34" charset="0"/>
                <a:ea typeface="Times New Roman" panose="02020603050405020304" pitchFamily="18" charset="0"/>
                <a:cs typeface="Times New Roman" panose="02020603050405020304" pitchFamily="18" charset="0"/>
              </a:rPr>
              <a:t> – Inter-CP handling</a:t>
            </a:r>
          </a:p>
          <a:p>
            <a:pPr marL="857250" lvl="1" indent="-400050">
              <a:buFont typeface="+mj-lt"/>
              <a:buAutoNum type="alphaLcParenR"/>
            </a:pPr>
            <a:r>
              <a:rPr lang="en-GB" sz="1600" dirty="0">
                <a:latin typeface="Calibri" panose="020F0502020204030204" pitchFamily="34" charset="0"/>
                <a:ea typeface="Times New Roman" panose="02020603050405020304" pitchFamily="18" charset="0"/>
                <a:cs typeface="Times New Roman" panose="02020603050405020304" pitchFamily="18" charset="0"/>
              </a:rPr>
              <a:t>Once obtained, the GP must hold the </a:t>
            </a:r>
            <a:r>
              <a:rPr lang="en-GB" sz="1600" dirty="0" err="1">
                <a:latin typeface="Calibri" panose="020F0502020204030204" pitchFamily="34" charset="0"/>
                <a:ea typeface="Times New Roman" panose="02020603050405020304" pitchFamily="18" charset="0"/>
                <a:cs typeface="Times New Roman" panose="02020603050405020304" pitchFamily="18" charset="0"/>
              </a:rPr>
              <a:t>CLoA</a:t>
            </a:r>
            <a:r>
              <a:rPr lang="en-GB" sz="1600" dirty="0">
                <a:latin typeface="Calibri" panose="020F0502020204030204" pitchFamily="34" charset="0"/>
                <a:ea typeface="Times New Roman" panose="02020603050405020304" pitchFamily="18" charset="0"/>
                <a:cs typeface="Times New Roman" panose="02020603050405020304" pitchFamily="18" charset="0"/>
              </a:rPr>
              <a:t> on file for a min period of 1yr.</a:t>
            </a:r>
          </a:p>
          <a:p>
            <a:pPr marL="857250" lvl="1" indent="-400050">
              <a:buFont typeface="+mj-lt"/>
              <a:buAutoNum type="alphaLcParenR"/>
            </a:pPr>
            <a:r>
              <a:rPr lang="en-GB" sz="1600" dirty="0">
                <a:latin typeface="Calibri" panose="020F0502020204030204" pitchFamily="34" charset="0"/>
                <a:ea typeface="Times New Roman" panose="02020603050405020304" pitchFamily="18" charset="0"/>
                <a:cs typeface="Times New Roman" panose="02020603050405020304" pitchFamily="18" charset="0"/>
              </a:rPr>
              <a:t>Once obtained, the GP must forward the </a:t>
            </a:r>
            <a:r>
              <a:rPr lang="en-GB" sz="1600" dirty="0" err="1">
                <a:latin typeface="Calibri" panose="020F0502020204030204" pitchFamily="34" charset="0"/>
                <a:ea typeface="Times New Roman" panose="02020603050405020304" pitchFamily="18" charset="0"/>
                <a:cs typeface="Times New Roman" panose="02020603050405020304" pitchFamily="18" charset="0"/>
              </a:rPr>
              <a:t>CLoA</a:t>
            </a:r>
            <a:r>
              <a:rPr lang="en-GB" sz="1600" dirty="0">
                <a:latin typeface="Calibri" panose="020F0502020204030204" pitchFamily="34" charset="0"/>
                <a:ea typeface="Times New Roman" panose="02020603050405020304" pitchFamily="18" charset="0"/>
                <a:cs typeface="Times New Roman" panose="02020603050405020304" pitchFamily="18" charset="0"/>
              </a:rPr>
              <a:t> up their supply chain to the Gaining N/W CP</a:t>
            </a:r>
          </a:p>
          <a:p>
            <a:pPr marL="857250" lvl="1" indent="-400050">
              <a:buFont typeface="+mj-lt"/>
              <a:buAutoNum type="alphaLcParenR"/>
            </a:pPr>
            <a:r>
              <a:rPr lang="en-GB" sz="1600" dirty="0">
                <a:latin typeface="Calibri" panose="020F0502020204030204" pitchFamily="34" charset="0"/>
                <a:ea typeface="Times New Roman" panose="02020603050405020304" pitchFamily="18" charset="0"/>
                <a:cs typeface="Times New Roman" panose="02020603050405020304" pitchFamily="18" charset="0"/>
              </a:rPr>
              <a:t>The GNCP must forward the </a:t>
            </a:r>
            <a:r>
              <a:rPr lang="en-GB" sz="1600" dirty="0" err="1">
                <a:latin typeface="Calibri" panose="020F0502020204030204" pitchFamily="34" charset="0"/>
                <a:ea typeface="Times New Roman" panose="02020603050405020304" pitchFamily="18" charset="0"/>
                <a:cs typeface="Times New Roman" panose="02020603050405020304" pitchFamily="18" charset="0"/>
              </a:rPr>
              <a:t>CLoA</a:t>
            </a:r>
            <a:r>
              <a:rPr lang="en-GB" sz="1600" dirty="0">
                <a:latin typeface="Calibri" panose="020F0502020204030204" pitchFamily="34" charset="0"/>
                <a:ea typeface="Times New Roman" panose="02020603050405020304" pitchFamily="18" charset="0"/>
                <a:cs typeface="Times New Roman" panose="02020603050405020304" pitchFamily="18" charset="0"/>
              </a:rPr>
              <a:t> to the  Losing N/W CP.</a:t>
            </a:r>
          </a:p>
          <a:p>
            <a:pPr lvl="1"/>
            <a:endParaRPr lang="en-GB" sz="16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spcAft>
                <a:spcPts val="0"/>
              </a:spcAft>
              <a:buFont typeface="+mj-lt"/>
              <a:buAutoNum type="arabicParenR"/>
            </a:pPr>
            <a:r>
              <a:rPr lang="en-GB" sz="1600" b="1" u="sng" dirty="0" err="1">
                <a:ea typeface="Times New Roman" panose="02020603050405020304" pitchFamily="18" charset="0"/>
                <a:cs typeface="Times New Roman" panose="02020603050405020304" pitchFamily="18" charset="0"/>
              </a:rPr>
              <a:t>CLoA</a:t>
            </a:r>
            <a:r>
              <a:rPr lang="en-GB" sz="1600" b="1" u="sng" dirty="0">
                <a:ea typeface="Times New Roman" panose="02020603050405020304" pitchFamily="18" charset="0"/>
                <a:cs typeface="Times New Roman" panose="02020603050405020304" pitchFamily="18" charset="0"/>
              </a:rPr>
              <a:t> Logistics</a:t>
            </a:r>
          </a:p>
          <a:p>
            <a:pPr marL="342900" lvl="0" indent="-342900">
              <a:spcAft>
                <a:spcPts val="0"/>
              </a:spcAft>
              <a:buFont typeface="+mj-lt"/>
              <a:buAutoNum type="arabicParenR"/>
            </a:pPr>
            <a:endParaRPr lang="en-GB" sz="1600" dirty="0">
              <a:ea typeface="Times New Roman" panose="02020603050405020304" pitchFamily="18" charset="0"/>
              <a:cs typeface="Times New Roman" panose="02020603050405020304" pitchFamily="18" charset="0"/>
            </a:endParaRPr>
          </a:p>
          <a:p>
            <a:pPr lvl="1"/>
            <a:r>
              <a:rPr lang="en-GB" sz="1600" dirty="0"/>
              <a:t>A fully completed </a:t>
            </a:r>
            <a:r>
              <a:rPr lang="en-GB" sz="1600" dirty="0" err="1"/>
              <a:t>CLoA</a:t>
            </a:r>
            <a:r>
              <a:rPr lang="en-GB" sz="1600" dirty="0"/>
              <a:t> may be submitted in either of the following ways: -</a:t>
            </a:r>
          </a:p>
          <a:p>
            <a:pPr marL="342900" lvl="0" indent="-342900">
              <a:spcAft>
                <a:spcPts val="0"/>
              </a:spcAft>
              <a:buFont typeface="+mj-lt"/>
              <a:buAutoNum type="arabicParenR"/>
            </a:pPr>
            <a:endParaRPr lang="en-GB" sz="1600" dirty="0"/>
          </a:p>
          <a:p>
            <a:pPr marL="800100" lvl="1" indent="-342900">
              <a:buFont typeface="+mj-lt"/>
              <a:buAutoNum type="alphaLcParenR"/>
            </a:pPr>
            <a:r>
              <a:rPr lang="en-GB" sz="1600" dirty="0"/>
              <a:t>Scanned </a:t>
            </a:r>
            <a:r>
              <a:rPr lang="en-GB" sz="1600" dirty="0" err="1"/>
              <a:t>CLoA</a:t>
            </a:r>
            <a:r>
              <a:rPr lang="en-GB" sz="1600" dirty="0"/>
              <a:t> template with authorised signature sent as an email attachment </a:t>
            </a:r>
            <a:r>
              <a:rPr lang="en-GB" sz="1600" dirty="0">
                <a:ea typeface="Times New Roman" panose="02020603050405020304" pitchFamily="18" charset="0"/>
                <a:cs typeface="Times New Roman" panose="02020603050405020304" pitchFamily="18" charset="0"/>
              </a:rPr>
              <a:t>from the Customer’s business email address (which must show their Business title, and the company’s full name &amp; address).</a:t>
            </a:r>
          </a:p>
          <a:p>
            <a:pPr lvl="2"/>
            <a:r>
              <a:rPr lang="en-GB" sz="1600" dirty="0"/>
              <a:t>N.B </a:t>
            </a:r>
            <a:r>
              <a:rPr lang="en-GB" sz="1600" dirty="0">
                <a:ea typeface="Times New Roman" panose="02020603050405020304" pitchFamily="18" charset="0"/>
                <a:cs typeface="Times New Roman" panose="02020603050405020304" pitchFamily="18" charset="0"/>
              </a:rPr>
              <a:t>The attached </a:t>
            </a:r>
            <a:r>
              <a:rPr lang="en-GB" sz="1600" dirty="0" err="1">
                <a:ea typeface="Times New Roman" panose="02020603050405020304" pitchFamily="18" charset="0"/>
                <a:cs typeface="Times New Roman" panose="02020603050405020304" pitchFamily="18" charset="0"/>
              </a:rPr>
              <a:t>CLoA</a:t>
            </a:r>
            <a:r>
              <a:rPr lang="en-GB" sz="1600" dirty="0">
                <a:ea typeface="Times New Roman" panose="02020603050405020304" pitchFamily="18" charset="0"/>
                <a:cs typeface="Times New Roman" panose="02020603050405020304" pitchFamily="18" charset="0"/>
              </a:rPr>
              <a:t> </a:t>
            </a:r>
            <a:r>
              <a:rPr lang="en-GB" sz="1600" b="1" u="sng" dirty="0">
                <a:ea typeface="Times New Roman" panose="02020603050405020304" pitchFamily="18" charset="0"/>
                <a:cs typeface="Times New Roman" panose="02020603050405020304" pitchFamily="18" charset="0"/>
              </a:rPr>
              <a:t>may use e-Signature</a:t>
            </a:r>
            <a:r>
              <a:rPr lang="en-GB" sz="1600" dirty="0">
                <a:ea typeface="Times New Roman" panose="02020603050405020304" pitchFamily="18" charset="0"/>
                <a:cs typeface="Times New Roman" panose="02020603050405020304" pitchFamily="18" charset="0"/>
              </a:rPr>
              <a:t>. </a:t>
            </a:r>
          </a:p>
          <a:p>
            <a:pPr lvl="2"/>
            <a:r>
              <a:rPr lang="en-GB" sz="1600" dirty="0">
                <a:ea typeface="Times New Roman" panose="02020603050405020304" pitchFamily="18" charset="0"/>
                <a:cs typeface="Times New Roman" panose="02020603050405020304" pitchFamily="18" charset="0"/>
              </a:rPr>
              <a:t>N.B. The email </a:t>
            </a:r>
            <a:r>
              <a:rPr lang="en-GB" sz="1600" b="1" u="sng" dirty="0">
                <a:ea typeface="Times New Roman" panose="02020603050405020304" pitchFamily="18" charset="0"/>
                <a:cs typeface="Times New Roman" panose="02020603050405020304" pitchFamily="18" charset="0"/>
              </a:rPr>
              <a:t>may use e-Signature</a:t>
            </a:r>
            <a:endParaRPr lang="en-GB" sz="1600" dirty="0">
              <a:ea typeface="Times New Roman" panose="02020603050405020304" pitchFamily="18" charset="0"/>
              <a:cs typeface="Times New Roman" panose="02020603050405020304" pitchFamily="18" charset="0"/>
            </a:endParaRPr>
          </a:p>
          <a:p>
            <a:pPr lvl="2"/>
            <a:r>
              <a:rPr lang="en-GB" sz="1600" dirty="0">
                <a:ea typeface="Times New Roman" panose="02020603050405020304" pitchFamily="18" charset="0"/>
                <a:cs typeface="Times New Roman" panose="02020603050405020304" pitchFamily="18" charset="0"/>
              </a:rPr>
              <a:t>N.B. The attached </a:t>
            </a:r>
            <a:r>
              <a:rPr lang="en-GB" sz="1600" dirty="0" err="1">
                <a:ea typeface="Times New Roman" panose="02020603050405020304" pitchFamily="18" charset="0"/>
                <a:cs typeface="Times New Roman" panose="02020603050405020304" pitchFamily="18" charset="0"/>
              </a:rPr>
              <a:t>CLoA</a:t>
            </a:r>
            <a:r>
              <a:rPr lang="en-GB" sz="1600" dirty="0">
                <a:ea typeface="Times New Roman" panose="02020603050405020304" pitchFamily="18" charset="0"/>
                <a:cs typeface="Times New Roman" panose="02020603050405020304" pitchFamily="18" charset="0"/>
              </a:rPr>
              <a:t> template </a:t>
            </a:r>
            <a:r>
              <a:rPr lang="en-GB" sz="1600" b="1" u="sng" dirty="0">
                <a:ea typeface="Times New Roman" panose="02020603050405020304" pitchFamily="18" charset="0"/>
                <a:cs typeface="Times New Roman" panose="02020603050405020304" pitchFamily="18" charset="0"/>
              </a:rPr>
              <a:t>does not need to be on letter-headed paper</a:t>
            </a:r>
            <a:endParaRPr lang="en-GB" sz="1600" dirty="0">
              <a:ea typeface="Times New Roman" panose="02020603050405020304" pitchFamily="18" charset="0"/>
              <a:cs typeface="Times New Roman" panose="02020603050405020304" pitchFamily="18" charset="0"/>
            </a:endParaRPr>
          </a:p>
          <a:p>
            <a:pPr lvl="2"/>
            <a:r>
              <a:rPr lang="en-GB" sz="1600" dirty="0">
                <a:ea typeface="Times New Roman" panose="02020603050405020304" pitchFamily="18" charset="0"/>
                <a:cs typeface="Times New Roman" panose="02020603050405020304" pitchFamily="18" charset="0"/>
              </a:rPr>
              <a:t>N.B. The </a:t>
            </a:r>
            <a:r>
              <a:rPr lang="en-GB" sz="1600" dirty="0" err="1">
                <a:ea typeface="Times New Roman" panose="02020603050405020304" pitchFamily="18" charset="0"/>
                <a:cs typeface="Times New Roman" panose="02020603050405020304" pitchFamily="18" charset="0"/>
              </a:rPr>
              <a:t>CLoA</a:t>
            </a:r>
            <a:r>
              <a:rPr lang="en-GB" sz="1600" dirty="0">
                <a:ea typeface="Times New Roman" panose="02020603050405020304" pitchFamily="18" charset="0"/>
                <a:cs typeface="Times New Roman" panose="02020603050405020304" pitchFamily="18" charset="0"/>
              </a:rPr>
              <a:t> signatory &amp; the email originator do not have to be the same person.</a:t>
            </a:r>
          </a:p>
          <a:p>
            <a:pPr marL="800100" lvl="1" indent="-342900">
              <a:buFont typeface="+mj-lt"/>
              <a:buAutoNum type="alphaLcParenR"/>
            </a:pPr>
            <a:endParaRPr lang="en-GB" sz="1600" dirty="0">
              <a:ea typeface="Times New Roman" panose="02020603050405020304" pitchFamily="18" charset="0"/>
              <a:cs typeface="Times New Roman" panose="02020603050405020304" pitchFamily="18" charset="0"/>
            </a:endParaRPr>
          </a:p>
          <a:p>
            <a:pPr marL="800100" lvl="1" indent="-342900">
              <a:buFont typeface="+mj-lt"/>
              <a:buAutoNum type="alphaLcParenR"/>
            </a:pPr>
            <a:r>
              <a:rPr lang="en-GB" sz="1600" dirty="0"/>
              <a:t>Standalone </a:t>
            </a:r>
            <a:r>
              <a:rPr lang="en-GB" sz="1600" dirty="0" err="1"/>
              <a:t>CLoA</a:t>
            </a:r>
            <a:r>
              <a:rPr lang="en-GB" sz="1600" dirty="0"/>
              <a:t> template with authorised signature sent by Fax or posted letter</a:t>
            </a:r>
            <a:r>
              <a:rPr lang="en-GB" sz="1600" dirty="0">
                <a:ea typeface="Times New Roman" panose="02020603050405020304" pitchFamily="18" charset="0"/>
                <a:cs typeface="Times New Roman" panose="02020603050405020304" pitchFamily="18" charset="0"/>
              </a:rPr>
              <a:t> </a:t>
            </a:r>
          </a:p>
          <a:p>
            <a:pPr lvl="2"/>
            <a:r>
              <a:rPr lang="en-GB" sz="1600" dirty="0">
                <a:ea typeface="Times New Roman" panose="02020603050405020304" pitchFamily="18" charset="0"/>
                <a:cs typeface="Times New Roman" panose="02020603050405020304" pitchFamily="18" charset="0"/>
              </a:rPr>
              <a:t>N.B. The </a:t>
            </a:r>
            <a:r>
              <a:rPr lang="en-GB" sz="1600" dirty="0" err="1">
                <a:ea typeface="Times New Roman" panose="02020603050405020304" pitchFamily="18" charset="0"/>
                <a:cs typeface="Times New Roman" panose="02020603050405020304" pitchFamily="18" charset="0"/>
              </a:rPr>
              <a:t>CLoA</a:t>
            </a:r>
            <a:r>
              <a:rPr lang="en-GB" sz="1600" dirty="0">
                <a:ea typeface="Times New Roman" panose="02020603050405020304" pitchFamily="18" charset="0"/>
                <a:cs typeface="Times New Roman" panose="02020603050405020304" pitchFamily="18" charset="0"/>
              </a:rPr>
              <a:t> must be signed by an authorised signatory and must be on letter-headed paper</a:t>
            </a:r>
          </a:p>
          <a:p>
            <a:pPr lvl="2"/>
            <a:endParaRPr lang="en-GB" sz="1600" dirty="0">
              <a:ea typeface="Times New Roman" panose="02020603050405020304" pitchFamily="18" charset="0"/>
              <a:cs typeface="Times New Roman" panose="02020603050405020304" pitchFamily="18" charset="0"/>
            </a:endParaRPr>
          </a:p>
          <a:p>
            <a:pPr marL="342900" indent="-342900">
              <a:buFont typeface="+mj-lt"/>
              <a:buAutoNum type="arabicParenR"/>
            </a:pPr>
            <a:endParaRPr lang="en-GB" sz="1600" dirty="0"/>
          </a:p>
          <a:p>
            <a:pPr marL="457200">
              <a:spcAft>
                <a:spcPts val="0"/>
              </a:spcAft>
            </a:pPr>
            <a:r>
              <a:rPr lang="en-GB" sz="1600" dirty="0">
                <a:ea typeface="Times New Roman" panose="02020603050405020304" pitchFamily="18" charset="0"/>
                <a:cs typeface="Times New Roman" panose="02020603050405020304" pitchFamily="18" charset="0"/>
              </a:rPr>
              <a:t> </a:t>
            </a:r>
          </a:p>
          <a:p>
            <a:pPr marL="342900" lvl="0" indent="-342900">
              <a:spcAft>
                <a:spcPts val="0"/>
              </a:spcAft>
              <a:buFont typeface="+mj-lt"/>
              <a:buAutoNum type="arabicParenR"/>
            </a:pPr>
            <a:endParaRPr lang="en-GB" sz="1600" dirty="0">
              <a:ea typeface="Times New Roman" panose="02020603050405020304" pitchFamily="18" charset="0"/>
              <a:cs typeface="Times New Roman" panose="02020603050405020304" pitchFamily="18" charset="0"/>
            </a:endParaRPr>
          </a:p>
          <a:p>
            <a:pPr marL="685800">
              <a:spcAft>
                <a:spcPts val="0"/>
              </a:spcAft>
            </a:pPr>
            <a:r>
              <a:rPr lang="en-GB" sz="1600" dirty="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86121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092AFAD-00B0-4E58-8DD8-0544FDABF9F4}"/>
              </a:ext>
            </a:extLst>
          </p:cNvPr>
          <p:cNvSpPr>
            <a:spLocks noGrp="1"/>
          </p:cNvSpPr>
          <p:nvPr>
            <p:ph type="sldNum" sz="quarter" idx="12"/>
          </p:nvPr>
        </p:nvSpPr>
        <p:spPr/>
        <p:txBody>
          <a:bodyPr/>
          <a:lstStyle/>
          <a:p>
            <a:fld id="{B4C38838-194C-4659-863B-B2D8EB347E8B}" type="slidenum">
              <a:rPr lang="en-GB" smtClean="0"/>
              <a:t>5</a:t>
            </a:fld>
            <a:endParaRPr lang="en-GB"/>
          </a:p>
        </p:txBody>
      </p:sp>
      <p:pic>
        <p:nvPicPr>
          <p:cNvPr id="13" name="Picture 12">
            <a:extLst>
              <a:ext uri="{FF2B5EF4-FFF2-40B4-BE49-F238E27FC236}">
                <a16:creationId xmlns:a16="http://schemas.microsoft.com/office/drawing/2014/main" id="{3C8A82D6-7BC5-472D-904F-8FE24CBF1452}"/>
              </a:ext>
            </a:extLst>
          </p:cNvPr>
          <p:cNvPicPr>
            <a:picLocks noChangeAspect="1"/>
          </p:cNvPicPr>
          <p:nvPr/>
        </p:nvPicPr>
        <p:blipFill>
          <a:blip r:embed="rId2"/>
          <a:stretch>
            <a:fillRect/>
          </a:stretch>
        </p:blipFill>
        <p:spPr>
          <a:xfrm>
            <a:off x="900160" y="4468181"/>
            <a:ext cx="8910590" cy="11279294"/>
          </a:xfrm>
          <a:prstGeom prst="rect">
            <a:avLst/>
          </a:prstGeom>
        </p:spPr>
      </p:pic>
      <p:sp>
        <p:nvSpPr>
          <p:cNvPr id="15" name="Text Box 2">
            <a:extLst>
              <a:ext uri="{FF2B5EF4-FFF2-40B4-BE49-F238E27FC236}">
                <a16:creationId xmlns:a16="http://schemas.microsoft.com/office/drawing/2014/main" id="{E5D8B535-866B-46A1-B9B0-8432671E9FBB}"/>
              </a:ext>
            </a:extLst>
          </p:cNvPr>
          <p:cNvSpPr txBox="1">
            <a:spLocks noChangeArrowheads="1"/>
          </p:cNvSpPr>
          <p:nvPr/>
        </p:nvSpPr>
        <p:spPr bwMode="auto">
          <a:xfrm>
            <a:off x="3671887" y="3675895"/>
            <a:ext cx="3119438" cy="403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46000"/>
              </a:lnSpc>
              <a:spcBef>
                <a:spcPct val="0"/>
              </a:spcBef>
              <a:spcAft>
                <a:spcPts val="800"/>
              </a:spcAft>
              <a:buClrTx/>
              <a:buSzTx/>
              <a:buFontTx/>
              <a:buNone/>
              <a:tabLst/>
            </a:pPr>
            <a:r>
              <a:rPr kumimoji="0" lang="en-GB" altLang="en-US" sz="1600" b="1" i="0" u="none" strike="noStrike" cap="none" normalizeH="0" baseline="0" dirty="0">
                <a:ln>
                  <a:noFill/>
                </a:ln>
                <a:solidFill>
                  <a:schemeClr val="tx1"/>
                </a:solidFill>
                <a:effectLst/>
                <a:latin typeface="Calibri" panose="020F0502020204030204" pitchFamily="34" charset="0"/>
              </a:rPr>
              <a:t>Customer Letter of </a:t>
            </a:r>
            <a:r>
              <a:rPr kumimoji="0" lang="en-GB" altLang="en-US" sz="1700" b="1" i="0" u="none" strike="noStrike" cap="none" normalizeH="0" baseline="0" dirty="0">
                <a:ln>
                  <a:noFill/>
                </a:ln>
                <a:solidFill>
                  <a:schemeClr val="tx1"/>
                </a:solidFill>
                <a:effectLst/>
                <a:latin typeface="Calibri" panose="020F0502020204030204" pitchFamily="34" charset="0"/>
              </a:rPr>
              <a:t>Authority </a:t>
            </a:r>
            <a:r>
              <a:rPr kumimoji="0" lang="en-GB" altLang="en-US" sz="1600" b="1" i="0" u="none" strike="noStrike" cap="none" normalizeH="0" baseline="0" dirty="0">
                <a:ln>
                  <a:noFill/>
                </a:ln>
                <a:solidFill>
                  <a:schemeClr val="tx1"/>
                </a:solidFill>
                <a:effectLst/>
                <a:latin typeface="Calibri" panose="020F0502020204030204" pitchFamily="34" charset="0"/>
              </a:rPr>
              <a:t>(</a:t>
            </a:r>
            <a:r>
              <a:rPr kumimoji="0" lang="en-GB" altLang="en-US" sz="1600" b="1" i="0" u="none" strike="noStrike" cap="none" normalizeH="0" baseline="0" dirty="0" err="1">
                <a:ln>
                  <a:noFill/>
                </a:ln>
                <a:solidFill>
                  <a:schemeClr val="tx1"/>
                </a:solidFill>
                <a:effectLst/>
                <a:latin typeface="Calibri" panose="020F0502020204030204" pitchFamily="34" charset="0"/>
              </a:rPr>
              <a:t>CLoA</a:t>
            </a:r>
            <a:r>
              <a:rPr kumimoji="0" lang="en-GB" altLang="en-US" sz="1600" b="1" i="0" u="none" strike="noStrike" cap="none" normalizeH="0" baseline="0" dirty="0">
                <a:ln>
                  <a:noFill/>
                </a:ln>
                <a:solidFill>
                  <a:schemeClr val="tx1"/>
                </a:solidFill>
                <a:effectLst/>
                <a:latin typeface="Calibri" panose="020F0502020204030204" pitchFamily="34" charset="0"/>
              </a:rPr>
              <a:t>)</a:t>
            </a:r>
          </a:p>
          <a:p>
            <a:pPr marL="0" marR="1588" lvl="0" indent="0" algn="ctr" defTabSz="914400" rtl="0" eaLnBrk="0" fontAlgn="base" latinLnBrk="0" hangingPunct="0">
              <a:lnSpc>
                <a:spcPct val="100000"/>
              </a:lnSpc>
              <a:spcBef>
                <a:spcPts val="150"/>
              </a:spcBef>
              <a:spcAft>
                <a:spcPts val="800"/>
              </a:spcAft>
              <a:buClrTx/>
              <a:buSzTx/>
              <a:buFontTx/>
              <a:buNone/>
              <a:tabLst/>
            </a:pPr>
            <a:r>
              <a:rPr kumimoji="0" lang="en-GB" altLang="en-US" sz="900" b="0" i="0" u="none" strike="noStrike" cap="none" normalizeH="0" baseline="0" dirty="0">
                <a:ln>
                  <a:noFill/>
                </a:ln>
                <a:solidFill>
                  <a:schemeClr val="tx1"/>
                </a:solidFill>
                <a:effectLst/>
                <a:latin typeface="Calibri" panose="020F0502020204030204" pitchFamily="34" charset="0"/>
              </a:rPr>
              <a:t>for the transfer of services from one provider to another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 name="TextBox 37">
            <a:extLst>
              <a:ext uri="{FF2B5EF4-FFF2-40B4-BE49-F238E27FC236}">
                <a16:creationId xmlns:a16="http://schemas.microsoft.com/office/drawing/2014/main" id="{CD5EA67C-B517-4556-8B0E-104B9A3F50B7}"/>
              </a:ext>
            </a:extLst>
          </p:cNvPr>
          <p:cNvSpPr txBox="1">
            <a:spLocks noChangeArrowheads="1"/>
          </p:cNvSpPr>
          <p:nvPr/>
        </p:nvSpPr>
        <p:spPr bwMode="auto">
          <a:xfrm>
            <a:off x="196252" y="127584"/>
            <a:ext cx="1838965" cy="1508105"/>
          </a:xfrm>
          <a:prstGeom prst="rect">
            <a:avLst/>
          </a:prstGeom>
          <a:noFill/>
          <a:ln w="9525">
            <a:noFill/>
            <a:miter lim="800000"/>
            <a:headEnd/>
            <a:tailEnd/>
          </a:ln>
        </p:spPr>
        <p:txBody>
          <a:bodyPr wrap="none">
            <a:spAutoFit/>
          </a:bodyPr>
          <a:lstStyle/>
          <a:p>
            <a:pPr algn="ctr" defTabSz="457246" fontAlgn="auto">
              <a:spcBef>
                <a:spcPts val="0"/>
              </a:spcBef>
              <a:spcAft>
                <a:spcPts val="0"/>
              </a:spcAft>
              <a:defRPr/>
            </a:pPr>
            <a:r>
              <a:rPr lang="en-GB" sz="3600" b="1" u="sng" kern="0" dirty="0">
                <a:solidFill>
                  <a:srgbClr val="FF0000"/>
                </a:solidFill>
                <a:latin typeface="Calibri" panose="020F0502020204030204"/>
                <a:cs typeface="+mn-cs"/>
              </a:rPr>
              <a:t>BAU </a:t>
            </a:r>
          </a:p>
          <a:p>
            <a:pPr algn="ctr" defTabSz="457246" fontAlgn="auto">
              <a:spcBef>
                <a:spcPts val="0"/>
              </a:spcBef>
              <a:spcAft>
                <a:spcPts val="0"/>
              </a:spcAft>
              <a:defRPr/>
            </a:pPr>
            <a:r>
              <a:rPr lang="en-GB" sz="3600" b="1" u="sng" kern="0" dirty="0">
                <a:solidFill>
                  <a:srgbClr val="FF0000"/>
                </a:solidFill>
                <a:latin typeface="Calibri" panose="020F0502020204030204"/>
                <a:cs typeface="+mn-cs"/>
              </a:rPr>
              <a:t>Business</a:t>
            </a:r>
          </a:p>
          <a:p>
            <a:pPr lvl="0" algn="ctr" defTabSz="914217">
              <a:defRPr/>
            </a:pPr>
            <a:r>
              <a:rPr lang="en-GB" sz="2000" b="1" u="sng" kern="0" dirty="0">
                <a:solidFill>
                  <a:prstClr val="black"/>
                </a:solidFill>
              </a:rPr>
              <a:t>(5 of 7)</a:t>
            </a:r>
          </a:p>
        </p:txBody>
      </p:sp>
    </p:spTree>
    <p:extLst>
      <p:ext uri="{BB962C8B-B14F-4D97-AF65-F5344CB8AC3E}">
        <p14:creationId xmlns:p14="http://schemas.microsoft.com/office/powerpoint/2010/main" val="1229218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D6C8B77-6FBF-4595-9947-071924C5D35A}"/>
              </a:ext>
            </a:extLst>
          </p:cNvPr>
          <p:cNvSpPr>
            <a:spLocks noGrp="1"/>
          </p:cNvSpPr>
          <p:nvPr>
            <p:ph type="sldNum" sz="quarter" idx="12"/>
          </p:nvPr>
        </p:nvSpPr>
        <p:spPr/>
        <p:txBody>
          <a:bodyPr/>
          <a:lstStyle/>
          <a:p>
            <a:fld id="{B4C38838-194C-4659-863B-B2D8EB347E8B}" type="slidenum">
              <a:rPr lang="en-GB" smtClean="0"/>
              <a:t>6</a:t>
            </a:fld>
            <a:endParaRPr lang="en-GB"/>
          </a:p>
        </p:txBody>
      </p:sp>
      <p:pic>
        <p:nvPicPr>
          <p:cNvPr id="4" name="Picture 3">
            <a:extLst>
              <a:ext uri="{FF2B5EF4-FFF2-40B4-BE49-F238E27FC236}">
                <a16:creationId xmlns:a16="http://schemas.microsoft.com/office/drawing/2014/main" id="{72AE00F2-E49D-4FE8-BC77-EDD6E1FA805D}"/>
              </a:ext>
            </a:extLst>
          </p:cNvPr>
          <p:cNvPicPr>
            <a:picLocks noChangeAspect="1"/>
          </p:cNvPicPr>
          <p:nvPr/>
        </p:nvPicPr>
        <p:blipFill>
          <a:blip r:embed="rId2"/>
          <a:stretch>
            <a:fillRect/>
          </a:stretch>
        </p:blipFill>
        <p:spPr>
          <a:xfrm>
            <a:off x="1854295" y="4420333"/>
            <a:ext cx="7091172" cy="8729682"/>
          </a:xfrm>
          <a:prstGeom prst="rect">
            <a:avLst/>
          </a:prstGeom>
        </p:spPr>
      </p:pic>
      <p:pic>
        <p:nvPicPr>
          <p:cNvPr id="5" name="Picture 4">
            <a:extLst>
              <a:ext uri="{FF2B5EF4-FFF2-40B4-BE49-F238E27FC236}">
                <a16:creationId xmlns:a16="http://schemas.microsoft.com/office/drawing/2014/main" id="{58DF6127-C6B3-45AB-A216-B812472F65B2}"/>
              </a:ext>
            </a:extLst>
          </p:cNvPr>
          <p:cNvPicPr>
            <a:picLocks noChangeAspect="1"/>
          </p:cNvPicPr>
          <p:nvPr/>
        </p:nvPicPr>
        <p:blipFill>
          <a:blip r:embed="rId3"/>
          <a:stretch>
            <a:fillRect/>
          </a:stretch>
        </p:blipFill>
        <p:spPr>
          <a:xfrm>
            <a:off x="3608923" y="3377990"/>
            <a:ext cx="3322608" cy="719390"/>
          </a:xfrm>
          <a:prstGeom prst="rect">
            <a:avLst/>
          </a:prstGeom>
        </p:spPr>
      </p:pic>
      <p:sp>
        <p:nvSpPr>
          <p:cNvPr id="6" name="TextBox 37">
            <a:extLst>
              <a:ext uri="{FF2B5EF4-FFF2-40B4-BE49-F238E27FC236}">
                <a16:creationId xmlns:a16="http://schemas.microsoft.com/office/drawing/2014/main" id="{91E4766C-D2EC-4822-BAE8-C837ABC7D22D}"/>
              </a:ext>
            </a:extLst>
          </p:cNvPr>
          <p:cNvSpPr txBox="1">
            <a:spLocks noChangeArrowheads="1"/>
          </p:cNvSpPr>
          <p:nvPr/>
        </p:nvSpPr>
        <p:spPr bwMode="auto">
          <a:xfrm>
            <a:off x="196252" y="127584"/>
            <a:ext cx="1838965" cy="1508105"/>
          </a:xfrm>
          <a:prstGeom prst="rect">
            <a:avLst/>
          </a:prstGeom>
          <a:noFill/>
          <a:ln w="9525">
            <a:noFill/>
            <a:miter lim="800000"/>
            <a:headEnd/>
            <a:tailEnd/>
          </a:ln>
        </p:spPr>
        <p:txBody>
          <a:bodyPr wrap="none">
            <a:spAutoFit/>
          </a:bodyPr>
          <a:lstStyle/>
          <a:p>
            <a:pPr algn="ctr" defTabSz="457246" fontAlgn="auto">
              <a:spcBef>
                <a:spcPts val="0"/>
              </a:spcBef>
              <a:spcAft>
                <a:spcPts val="0"/>
              </a:spcAft>
              <a:defRPr/>
            </a:pPr>
            <a:r>
              <a:rPr lang="en-GB" sz="3600" b="1" u="sng" kern="0" dirty="0">
                <a:solidFill>
                  <a:srgbClr val="FF0000"/>
                </a:solidFill>
                <a:latin typeface="Calibri" panose="020F0502020204030204"/>
                <a:cs typeface="+mn-cs"/>
              </a:rPr>
              <a:t>BAU </a:t>
            </a:r>
          </a:p>
          <a:p>
            <a:pPr algn="ctr" defTabSz="457246" fontAlgn="auto">
              <a:spcBef>
                <a:spcPts val="0"/>
              </a:spcBef>
              <a:spcAft>
                <a:spcPts val="0"/>
              </a:spcAft>
              <a:defRPr/>
            </a:pPr>
            <a:r>
              <a:rPr lang="en-GB" sz="3600" b="1" u="sng" kern="0" dirty="0">
                <a:solidFill>
                  <a:srgbClr val="FF0000"/>
                </a:solidFill>
                <a:latin typeface="Calibri" panose="020F0502020204030204"/>
                <a:cs typeface="+mn-cs"/>
              </a:rPr>
              <a:t>Business</a:t>
            </a:r>
          </a:p>
          <a:p>
            <a:pPr lvl="0" algn="ctr" defTabSz="914217">
              <a:defRPr/>
            </a:pPr>
            <a:r>
              <a:rPr lang="en-GB" sz="2000" b="1" u="sng" kern="0" dirty="0">
                <a:solidFill>
                  <a:prstClr val="black"/>
                </a:solidFill>
              </a:rPr>
              <a:t>(6 of 7)</a:t>
            </a:r>
          </a:p>
        </p:txBody>
      </p:sp>
    </p:spTree>
    <p:extLst>
      <p:ext uri="{BB962C8B-B14F-4D97-AF65-F5344CB8AC3E}">
        <p14:creationId xmlns:p14="http://schemas.microsoft.com/office/powerpoint/2010/main" val="55464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B6098-D2D9-482C-9277-5F45DFC4FF76}"/>
              </a:ext>
            </a:extLst>
          </p:cNvPr>
          <p:cNvSpPr>
            <a:spLocks noGrp="1"/>
          </p:cNvSpPr>
          <p:nvPr>
            <p:ph type="title"/>
          </p:nvPr>
        </p:nvSpPr>
        <p:spPr>
          <a:xfrm>
            <a:off x="847259" y="1501814"/>
            <a:ext cx="9314796" cy="2203412"/>
          </a:xfrm>
        </p:spPr>
        <p:txBody>
          <a:bodyPr/>
          <a:lstStyle/>
          <a:p>
            <a:pPr algn="ctr"/>
            <a:r>
              <a:rPr lang="en-GB" b="1" u="sng" dirty="0">
                <a:solidFill>
                  <a:srgbClr val="FF0000"/>
                </a:solidFill>
              </a:rPr>
              <a:t>Geo &amp; non-Geo Alignment</a:t>
            </a:r>
            <a:br>
              <a:rPr lang="en-GB" b="1" u="sng" dirty="0">
                <a:solidFill>
                  <a:srgbClr val="FF0000"/>
                </a:solidFill>
              </a:rPr>
            </a:br>
            <a:r>
              <a:rPr lang="en-GB" b="1" u="sng" dirty="0">
                <a:solidFill>
                  <a:srgbClr val="FF0000"/>
                </a:solidFill>
              </a:rPr>
              <a:t>Port Order Lead-times &amp; SLAs</a:t>
            </a:r>
          </a:p>
        </p:txBody>
      </p:sp>
      <p:sp>
        <p:nvSpPr>
          <p:cNvPr id="4" name="Slide Number Placeholder 3">
            <a:extLst>
              <a:ext uri="{FF2B5EF4-FFF2-40B4-BE49-F238E27FC236}">
                <a16:creationId xmlns:a16="http://schemas.microsoft.com/office/drawing/2014/main" id="{3DFF871A-5EE8-46DE-B633-C28485D85C72}"/>
              </a:ext>
            </a:extLst>
          </p:cNvPr>
          <p:cNvSpPr>
            <a:spLocks noGrp="1"/>
          </p:cNvSpPr>
          <p:nvPr>
            <p:ph type="sldNum" sz="quarter" idx="12"/>
          </p:nvPr>
        </p:nvSpPr>
        <p:spPr/>
        <p:txBody>
          <a:bodyPr/>
          <a:lstStyle/>
          <a:p>
            <a:fld id="{B4C38838-194C-4659-863B-B2D8EB347E8B}" type="slidenum">
              <a:rPr lang="en-GB" smtClean="0"/>
              <a:t>7</a:t>
            </a:fld>
            <a:endParaRPr lang="en-GB"/>
          </a:p>
        </p:txBody>
      </p:sp>
      <p:sp>
        <p:nvSpPr>
          <p:cNvPr id="5" name="TextBox 37">
            <a:extLst>
              <a:ext uri="{FF2B5EF4-FFF2-40B4-BE49-F238E27FC236}">
                <a16:creationId xmlns:a16="http://schemas.microsoft.com/office/drawing/2014/main" id="{1A3B8844-FAE7-4B7B-BF18-56EC918D8E54}"/>
              </a:ext>
            </a:extLst>
          </p:cNvPr>
          <p:cNvSpPr txBox="1">
            <a:spLocks noChangeArrowheads="1"/>
          </p:cNvSpPr>
          <p:nvPr/>
        </p:nvSpPr>
        <p:spPr bwMode="auto">
          <a:xfrm>
            <a:off x="196252" y="127584"/>
            <a:ext cx="1838965" cy="1508105"/>
          </a:xfrm>
          <a:prstGeom prst="rect">
            <a:avLst/>
          </a:prstGeom>
          <a:noFill/>
          <a:ln w="9525">
            <a:noFill/>
            <a:miter lim="800000"/>
            <a:headEnd/>
            <a:tailEnd/>
          </a:ln>
        </p:spPr>
        <p:txBody>
          <a:bodyPr wrap="none">
            <a:spAutoFit/>
          </a:bodyPr>
          <a:lstStyle/>
          <a:p>
            <a:pPr algn="ctr" defTabSz="457246" fontAlgn="auto">
              <a:spcBef>
                <a:spcPts val="0"/>
              </a:spcBef>
              <a:spcAft>
                <a:spcPts val="0"/>
              </a:spcAft>
              <a:defRPr/>
            </a:pPr>
            <a:r>
              <a:rPr lang="en-GB" sz="3600" b="1" u="sng" kern="0" dirty="0">
                <a:solidFill>
                  <a:srgbClr val="FF0000"/>
                </a:solidFill>
                <a:latin typeface="Calibri" panose="020F0502020204030204"/>
                <a:cs typeface="+mn-cs"/>
              </a:rPr>
              <a:t>BAU </a:t>
            </a:r>
          </a:p>
          <a:p>
            <a:pPr algn="ctr" defTabSz="457246" fontAlgn="auto">
              <a:spcBef>
                <a:spcPts val="0"/>
              </a:spcBef>
              <a:spcAft>
                <a:spcPts val="0"/>
              </a:spcAft>
              <a:defRPr/>
            </a:pPr>
            <a:r>
              <a:rPr lang="en-GB" sz="3600" b="1" u="sng" kern="0" dirty="0">
                <a:solidFill>
                  <a:srgbClr val="FF0000"/>
                </a:solidFill>
                <a:latin typeface="Calibri" panose="020F0502020204030204"/>
                <a:cs typeface="+mn-cs"/>
              </a:rPr>
              <a:t>Business</a:t>
            </a:r>
          </a:p>
          <a:p>
            <a:pPr lvl="0" algn="ctr" defTabSz="914217">
              <a:defRPr/>
            </a:pPr>
            <a:r>
              <a:rPr lang="en-GB" sz="2000" b="1" u="sng" kern="0" dirty="0">
                <a:solidFill>
                  <a:prstClr val="black"/>
                </a:solidFill>
              </a:rPr>
              <a:t>(7 of 7)</a:t>
            </a:r>
          </a:p>
        </p:txBody>
      </p:sp>
      <p:pic>
        <p:nvPicPr>
          <p:cNvPr id="7" name="Picture 6">
            <a:extLst>
              <a:ext uri="{FF2B5EF4-FFF2-40B4-BE49-F238E27FC236}">
                <a16:creationId xmlns:a16="http://schemas.microsoft.com/office/drawing/2014/main" id="{8C5C9CAB-5130-49A7-B5F0-2E0C6896753C}"/>
              </a:ext>
            </a:extLst>
          </p:cNvPr>
          <p:cNvPicPr>
            <a:picLocks noChangeAspect="1"/>
          </p:cNvPicPr>
          <p:nvPr/>
        </p:nvPicPr>
        <p:blipFill>
          <a:blip r:embed="rId2"/>
          <a:stretch>
            <a:fillRect/>
          </a:stretch>
        </p:blipFill>
        <p:spPr>
          <a:xfrm>
            <a:off x="565485" y="4820245"/>
            <a:ext cx="9923086" cy="5671291"/>
          </a:xfrm>
          <a:prstGeom prst="rect">
            <a:avLst/>
          </a:prstGeom>
        </p:spPr>
      </p:pic>
    </p:spTree>
    <p:extLst>
      <p:ext uri="{BB962C8B-B14F-4D97-AF65-F5344CB8AC3E}">
        <p14:creationId xmlns:p14="http://schemas.microsoft.com/office/powerpoint/2010/main" val="3901228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3237816" y="2401622"/>
            <a:ext cx="536867" cy="279445"/>
          </a:xfrm>
          <a:prstGeom prst="roundRect">
            <a:avLst/>
          </a:prstGeom>
          <a:solidFill>
            <a:schemeClr val="bg1"/>
          </a:solidFill>
          <a:ln w="19050" cap="flat" cmpd="sng" algn="ctr">
            <a:solidFill>
              <a:srgbClr val="C90044"/>
            </a:solidFill>
            <a:prstDash val="solid"/>
            <a:round/>
            <a:headEnd type="none" w="med" len="med"/>
            <a:tailEnd type="triangle" w="lg" len="med"/>
          </a:ln>
          <a:effectLst/>
        </p:spPr>
        <p:txBody>
          <a:bodyPr vert="horz" wrap="square" lIns="35994" tIns="35994" rIns="35994" bIns="35994" numCol="1" rtlCol="0" anchor="t" anchorCtr="0" compatLnSpc="1">
            <a:prstTxWarp prst="textNoShape">
              <a:avLst/>
            </a:prstTxWarp>
            <a:spAutoFit/>
          </a:bodyPr>
          <a:lstStyle/>
          <a:p>
            <a:endParaRPr lang="en-GB" sz="1400">
              <a:solidFill>
                <a:srgbClr val="642566"/>
              </a:solidFill>
            </a:endParaRPr>
          </a:p>
        </p:txBody>
      </p:sp>
      <p:sp>
        <p:nvSpPr>
          <p:cNvPr id="7" name="Rounded Rectangle 6"/>
          <p:cNvSpPr/>
          <p:nvPr/>
        </p:nvSpPr>
        <p:spPr bwMode="auto">
          <a:xfrm>
            <a:off x="7012088" y="2442575"/>
            <a:ext cx="607795" cy="247305"/>
          </a:xfrm>
          <a:prstGeom prst="roundRect">
            <a:avLst/>
          </a:prstGeom>
          <a:solidFill>
            <a:schemeClr val="bg1"/>
          </a:solidFill>
          <a:ln w="19050" cap="flat" cmpd="sng" algn="ctr">
            <a:solidFill>
              <a:srgbClr val="C90044"/>
            </a:solidFill>
            <a:prstDash val="solid"/>
            <a:round/>
            <a:headEnd type="none" w="med" len="med"/>
            <a:tailEnd type="triangle" w="lg" len="med"/>
          </a:ln>
          <a:effectLst/>
        </p:spPr>
        <p:txBody>
          <a:bodyPr vert="horz" wrap="square" lIns="35994" tIns="35994" rIns="35994" bIns="35994" numCol="1" rtlCol="0" anchor="t" anchorCtr="0" compatLnSpc="1">
            <a:prstTxWarp prst="textNoShape">
              <a:avLst/>
            </a:prstTxWarp>
            <a:spAutoFit/>
          </a:bodyPr>
          <a:lstStyle/>
          <a:p>
            <a:endParaRPr lang="en-GB" sz="1400">
              <a:solidFill>
                <a:srgbClr val="642566"/>
              </a:solidFill>
            </a:endParaRPr>
          </a:p>
        </p:txBody>
      </p:sp>
      <p:sp>
        <p:nvSpPr>
          <p:cNvPr id="5" name="Rounded Rectangle 4"/>
          <p:cNvSpPr/>
          <p:nvPr/>
        </p:nvSpPr>
        <p:spPr bwMode="auto">
          <a:xfrm>
            <a:off x="7037627" y="5837401"/>
            <a:ext cx="1422971" cy="306755"/>
          </a:xfrm>
          <a:prstGeom prst="roundRect">
            <a:avLst/>
          </a:prstGeom>
          <a:solidFill>
            <a:schemeClr val="bg1"/>
          </a:solidFill>
          <a:ln w="19050" cap="flat" cmpd="sng" algn="ctr">
            <a:solidFill>
              <a:srgbClr val="C90044"/>
            </a:solidFill>
            <a:prstDash val="solid"/>
            <a:round/>
            <a:headEnd type="none" w="med" len="med"/>
            <a:tailEnd type="triangle" w="lg" len="med"/>
          </a:ln>
          <a:effectLst/>
        </p:spPr>
        <p:txBody>
          <a:bodyPr vert="horz" wrap="square" lIns="35994" tIns="35994" rIns="35994" bIns="35994" numCol="1" rtlCol="0" anchor="t" anchorCtr="0" compatLnSpc="1">
            <a:prstTxWarp prst="textNoShape">
              <a:avLst/>
            </a:prstTxWarp>
            <a:spAutoFit/>
          </a:bodyPr>
          <a:lstStyle/>
          <a:p>
            <a:endParaRPr lang="en-GB" sz="1400">
              <a:solidFill>
                <a:srgbClr val="642566"/>
              </a:solidFill>
            </a:endParaRPr>
          </a:p>
        </p:txBody>
      </p:sp>
      <p:sp>
        <p:nvSpPr>
          <p:cNvPr id="4" name="Rounded Rectangle 3"/>
          <p:cNvSpPr/>
          <p:nvPr/>
        </p:nvSpPr>
        <p:spPr bwMode="auto">
          <a:xfrm>
            <a:off x="5485268" y="6849863"/>
            <a:ext cx="444280" cy="339708"/>
          </a:xfrm>
          <a:prstGeom prst="roundRect">
            <a:avLst/>
          </a:prstGeom>
          <a:solidFill>
            <a:schemeClr val="bg1"/>
          </a:solidFill>
          <a:ln w="19050" cap="flat" cmpd="sng" algn="ctr">
            <a:solidFill>
              <a:srgbClr val="C90044"/>
            </a:solidFill>
            <a:prstDash val="solid"/>
            <a:round/>
            <a:headEnd type="none" w="med" len="med"/>
            <a:tailEnd type="triangle" w="lg" len="med"/>
          </a:ln>
          <a:effectLst/>
        </p:spPr>
        <p:txBody>
          <a:bodyPr vert="horz" wrap="square" lIns="35994" tIns="35994" rIns="35994" bIns="35994" numCol="1" rtlCol="0" anchor="t" anchorCtr="0" compatLnSpc="1">
            <a:prstTxWarp prst="textNoShape">
              <a:avLst/>
            </a:prstTxWarp>
            <a:spAutoFit/>
          </a:bodyPr>
          <a:lstStyle/>
          <a:p>
            <a:endParaRPr lang="en-GB" sz="1400">
              <a:solidFill>
                <a:srgbClr val="642566"/>
              </a:solidFill>
            </a:endParaRPr>
          </a:p>
        </p:txBody>
      </p:sp>
      <p:sp>
        <p:nvSpPr>
          <p:cNvPr id="3" name="Rounded Rectangle 2"/>
          <p:cNvSpPr/>
          <p:nvPr/>
        </p:nvSpPr>
        <p:spPr bwMode="auto">
          <a:xfrm>
            <a:off x="2799112" y="5762298"/>
            <a:ext cx="1359001" cy="376511"/>
          </a:xfrm>
          <a:prstGeom prst="roundRect">
            <a:avLst/>
          </a:prstGeom>
          <a:solidFill>
            <a:schemeClr val="bg1"/>
          </a:solidFill>
          <a:ln w="19050" cap="flat" cmpd="sng" algn="ctr">
            <a:solidFill>
              <a:srgbClr val="C90044"/>
            </a:solidFill>
            <a:prstDash val="solid"/>
            <a:round/>
            <a:headEnd type="none" w="med" len="med"/>
            <a:tailEnd type="triangle" w="lg" len="med"/>
          </a:ln>
          <a:effectLst/>
        </p:spPr>
        <p:txBody>
          <a:bodyPr vert="horz" wrap="square" lIns="35994" tIns="35994" rIns="35994" bIns="35994" numCol="1" rtlCol="0" anchor="t" anchorCtr="0" compatLnSpc="1">
            <a:prstTxWarp prst="textNoShape">
              <a:avLst/>
            </a:prstTxWarp>
            <a:spAutoFit/>
          </a:bodyPr>
          <a:lstStyle/>
          <a:p>
            <a:endParaRPr lang="en-GB" sz="1400">
              <a:solidFill>
                <a:srgbClr val="642566"/>
              </a:solidFill>
            </a:endParaRPr>
          </a:p>
        </p:txBody>
      </p:sp>
      <p:sp>
        <p:nvSpPr>
          <p:cNvPr id="104" name="TextBox 38"/>
          <p:cNvSpPr txBox="1">
            <a:spLocks noChangeArrowheads="1"/>
          </p:cNvSpPr>
          <p:nvPr/>
        </p:nvSpPr>
        <p:spPr bwMode="auto">
          <a:xfrm>
            <a:off x="3951846" y="382507"/>
            <a:ext cx="2622834" cy="1200329"/>
          </a:xfrm>
          <a:prstGeom prst="rect">
            <a:avLst/>
          </a:prstGeom>
          <a:noFill/>
          <a:ln w="9525">
            <a:noFill/>
            <a:miter lim="800000"/>
            <a:headEnd/>
            <a:tailEnd/>
          </a:ln>
        </p:spPr>
        <p:txBody>
          <a:bodyPr wrap="none">
            <a:spAutoFit/>
          </a:bodyPr>
          <a:lstStyle/>
          <a:p>
            <a:pPr algn="ctr">
              <a:defRPr/>
            </a:pPr>
            <a:r>
              <a:rPr lang="en-GB" b="1" u="sng" kern="0" dirty="0">
                <a:solidFill>
                  <a:prstClr val="black"/>
                </a:solidFill>
              </a:rPr>
              <a:t>BAU (</a:t>
            </a:r>
            <a:r>
              <a:rPr lang="en-GB" b="1" u="sng" kern="0" dirty="0">
                <a:solidFill>
                  <a:srgbClr val="FF0000"/>
                </a:solidFill>
              </a:rPr>
              <a:t>with </a:t>
            </a:r>
            <a:r>
              <a:rPr lang="en-GB" b="1" u="sng" kern="0" dirty="0" err="1">
                <a:solidFill>
                  <a:srgbClr val="FF0000"/>
                </a:solidFill>
              </a:rPr>
              <a:t>PoV</a:t>
            </a:r>
            <a:r>
              <a:rPr lang="en-GB" b="1" u="sng" kern="0" dirty="0">
                <a:solidFill>
                  <a:prstClr val="black"/>
                </a:solidFill>
              </a:rPr>
              <a:t>)</a:t>
            </a:r>
          </a:p>
          <a:p>
            <a:pPr algn="ctr">
              <a:defRPr/>
            </a:pPr>
            <a:r>
              <a:rPr lang="en-GB" b="1" u="sng" kern="0" dirty="0">
                <a:solidFill>
                  <a:prstClr val="black"/>
                </a:solidFill>
              </a:rPr>
              <a:t> Order Handling Process</a:t>
            </a:r>
          </a:p>
          <a:p>
            <a:pPr algn="ctr">
              <a:defRPr/>
            </a:pPr>
            <a:r>
              <a:rPr lang="en-GB" b="1" u="sng" kern="0" dirty="0">
                <a:solidFill>
                  <a:prstClr val="black"/>
                </a:solidFill>
              </a:rPr>
              <a:t>Geo &amp; Non-Geo Numbers</a:t>
            </a:r>
          </a:p>
          <a:p>
            <a:pPr algn="ctr">
              <a:defRPr/>
            </a:pPr>
            <a:r>
              <a:rPr lang="en-GB" b="1" u="sng" kern="0" dirty="0">
                <a:solidFill>
                  <a:prstClr val="black"/>
                </a:solidFill>
              </a:rPr>
              <a:t>Business M/L &amp; S/L</a:t>
            </a:r>
            <a:endParaRPr lang="en-GB" u="sng" kern="0" dirty="0">
              <a:solidFill>
                <a:prstClr val="black"/>
              </a:solidFill>
            </a:endParaRPr>
          </a:p>
        </p:txBody>
      </p:sp>
      <p:sp>
        <p:nvSpPr>
          <p:cNvPr id="106" name="TextBox 10"/>
          <p:cNvSpPr txBox="1">
            <a:spLocks noChangeArrowheads="1"/>
          </p:cNvSpPr>
          <p:nvPr/>
        </p:nvSpPr>
        <p:spPr bwMode="auto">
          <a:xfrm>
            <a:off x="2799112" y="5762298"/>
            <a:ext cx="1436382" cy="369273"/>
          </a:xfrm>
          <a:prstGeom prst="rect">
            <a:avLst/>
          </a:prstGeom>
          <a:noFill/>
          <a:ln w="9525">
            <a:noFill/>
            <a:miter lim="800000"/>
            <a:headEnd/>
            <a:tailEnd/>
          </a:ln>
        </p:spPr>
        <p:txBody>
          <a:bodyPr wrap="none">
            <a:spAutoFit/>
          </a:bodyPr>
          <a:lstStyle/>
          <a:p>
            <a:pPr>
              <a:defRPr/>
            </a:pPr>
            <a:r>
              <a:rPr lang="en-GB" u="sng" kern="0" dirty="0">
                <a:solidFill>
                  <a:prstClr val="black"/>
                </a:solidFill>
                <a:latin typeface="Calibri" pitchFamily="34" charset="0"/>
              </a:rPr>
              <a:t>LP=Reseller X</a:t>
            </a:r>
            <a:endParaRPr lang="en-US" u="sng" kern="0" dirty="0">
              <a:solidFill>
                <a:prstClr val="black"/>
              </a:solidFill>
              <a:latin typeface="Calibri" pitchFamily="34" charset="0"/>
            </a:endParaRPr>
          </a:p>
        </p:txBody>
      </p:sp>
      <p:sp>
        <p:nvSpPr>
          <p:cNvPr id="109" name="TextBox 12"/>
          <p:cNvSpPr txBox="1">
            <a:spLocks noChangeArrowheads="1"/>
          </p:cNvSpPr>
          <p:nvPr/>
        </p:nvSpPr>
        <p:spPr bwMode="auto">
          <a:xfrm>
            <a:off x="5476123" y="6822431"/>
            <a:ext cx="444281" cy="369273"/>
          </a:xfrm>
          <a:prstGeom prst="rect">
            <a:avLst/>
          </a:prstGeom>
          <a:noFill/>
          <a:ln w="9525">
            <a:noFill/>
            <a:miter lim="800000"/>
            <a:headEnd/>
            <a:tailEnd/>
          </a:ln>
        </p:spPr>
        <p:txBody>
          <a:bodyPr wrap="none">
            <a:spAutoFit/>
          </a:bodyPr>
          <a:lstStyle/>
          <a:p>
            <a:pPr>
              <a:defRPr/>
            </a:pPr>
            <a:r>
              <a:rPr lang="en-GB" u="sng" kern="0" dirty="0">
                <a:solidFill>
                  <a:prstClr val="black"/>
                </a:solidFill>
                <a:latin typeface="Calibri" pitchFamily="34" charset="0"/>
              </a:rPr>
              <a:t>EU</a:t>
            </a:r>
            <a:endParaRPr lang="en-US" u="sng" kern="0" dirty="0">
              <a:solidFill>
                <a:prstClr val="black"/>
              </a:solidFill>
              <a:latin typeface="Calibri" pitchFamily="34" charset="0"/>
            </a:endParaRPr>
          </a:p>
        </p:txBody>
      </p:sp>
      <p:sp>
        <p:nvSpPr>
          <p:cNvPr id="114" name="TextBox 13"/>
          <p:cNvSpPr txBox="1">
            <a:spLocks noChangeArrowheads="1"/>
          </p:cNvSpPr>
          <p:nvPr/>
        </p:nvSpPr>
        <p:spPr bwMode="auto">
          <a:xfrm>
            <a:off x="3169458" y="2323931"/>
            <a:ext cx="673582" cy="369332"/>
          </a:xfrm>
          <a:prstGeom prst="rect">
            <a:avLst/>
          </a:prstGeom>
          <a:noFill/>
          <a:ln w="9525">
            <a:noFill/>
            <a:miter lim="800000"/>
            <a:headEnd/>
            <a:tailEnd/>
          </a:ln>
        </p:spPr>
        <p:txBody>
          <a:bodyPr wrap="none">
            <a:spAutoFit/>
          </a:bodyPr>
          <a:lstStyle/>
          <a:p>
            <a:pPr algn="ctr">
              <a:defRPr/>
            </a:pPr>
            <a:r>
              <a:rPr lang="en-GB" u="sng" kern="0" dirty="0">
                <a:solidFill>
                  <a:prstClr val="black"/>
                </a:solidFill>
                <a:latin typeface="Calibri" pitchFamily="34" charset="0"/>
              </a:rPr>
              <a:t>LNCP</a:t>
            </a:r>
          </a:p>
        </p:txBody>
      </p:sp>
      <p:sp>
        <p:nvSpPr>
          <p:cNvPr id="116" name="TextBox 14"/>
          <p:cNvSpPr txBox="1">
            <a:spLocks noChangeArrowheads="1"/>
          </p:cNvSpPr>
          <p:nvPr/>
        </p:nvSpPr>
        <p:spPr bwMode="auto">
          <a:xfrm>
            <a:off x="6978266" y="2375126"/>
            <a:ext cx="721672" cy="369332"/>
          </a:xfrm>
          <a:prstGeom prst="rect">
            <a:avLst/>
          </a:prstGeom>
          <a:noFill/>
          <a:ln w="9525">
            <a:noFill/>
            <a:miter lim="800000"/>
            <a:headEnd/>
            <a:tailEnd/>
          </a:ln>
        </p:spPr>
        <p:txBody>
          <a:bodyPr wrap="none">
            <a:spAutoFit/>
          </a:bodyPr>
          <a:lstStyle/>
          <a:p>
            <a:pPr>
              <a:defRPr/>
            </a:pPr>
            <a:r>
              <a:rPr lang="en-GB" u="sng" kern="0" dirty="0">
                <a:solidFill>
                  <a:prstClr val="black"/>
                </a:solidFill>
                <a:latin typeface="Calibri" pitchFamily="34" charset="0"/>
              </a:rPr>
              <a:t>GNCP</a:t>
            </a:r>
          </a:p>
        </p:txBody>
      </p:sp>
      <p:sp>
        <p:nvSpPr>
          <p:cNvPr id="117" name="TextBox 36"/>
          <p:cNvSpPr txBox="1">
            <a:spLocks noChangeArrowheads="1"/>
          </p:cNvSpPr>
          <p:nvPr/>
        </p:nvSpPr>
        <p:spPr bwMode="auto">
          <a:xfrm>
            <a:off x="6820915" y="1682437"/>
            <a:ext cx="913886" cy="646227"/>
          </a:xfrm>
          <a:prstGeom prst="rect">
            <a:avLst/>
          </a:prstGeom>
          <a:noFill/>
          <a:ln w="9525">
            <a:noFill/>
            <a:miter lim="800000"/>
            <a:headEnd/>
            <a:tailEnd/>
          </a:ln>
        </p:spPr>
        <p:txBody>
          <a:bodyPr wrap="none">
            <a:spAutoFit/>
          </a:bodyPr>
          <a:lstStyle/>
          <a:p>
            <a:pPr>
              <a:defRPr/>
            </a:pPr>
            <a:r>
              <a:rPr lang="en-GB" b="1" u="sng" kern="0" dirty="0">
                <a:solidFill>
                  <a:srgbClr val="FF0000"/>
                </a:solidFill>
              </a:rPr>
              <a:t>Gaining</a:t>
            </a:r>
          </a:p>
          <a:p>
            <a:pPr>
              <a:defRPr/>
            </a:pPr>
            <a:r>
              <a:rPr lang="en-GB" b="1" u="sng" kern="0" dirty="0">
                <a:solidFill>
                  <a:srgbClr val="FF0000"/>
                </a:solidFill>
              </a:rPr>
              <a:t>Chain</a:t>
            </a:r>
          </a:p>
        </p:txBody>
      </p:sp>
      <p:sp>
        <p:nvSpPr>
          <p:cNvPr id="118" name="TextBox 37"/>
          <p:cNvSpPr txBox="1">
            <a:spLocks noChangeArrowheads="1"/>
          </p:cNvSpPr>
          <p:nvPr/>
        </p:nvSpPr>
        <p:spPr bwMode="auto">
          <a:xfrm>
            <a:off x="3093233" y="1602793"/>
            <a:ext cx="785667" cy="646227"/>
          </a:xfrm>
          <a:prstGeom prst="rect">
            <a:avLst/>
          </a:prstGeom>
          <a:noFill/>
          <a:ln w="9525">
            <a:noFill/>
            <a:miter lim="800000"/>
            <a:headEnd/>
            <a:tailEnd/>
          </a:ln>
        </p:spPr>
        <p:txBody>
          <a:bodyPr wrap="none">
            <a:spAutoFit/>
          </a:bodyPr>
          <a:lstStyle/>
          <a:p>
            <a:pPr>
              <a:defRPr/>
            </a:pPr>
            <a:r>
              <a:rPr lang="en-GB" b="1" u="sng" kern="0" dirty="0">
                <a:solidFill>
                  <a:srgbClr val="FF0000"/>
                </a:solidFill>
              </a:rPr>
              <a:t>Losing</a:t>
            </a:r>
          </a:p>
          <a:p>
            <a:pPr>
              <a:defRPr/>
            </a:pPr>
            <a:r>
              <a:rPr lang="en-GB" b="1" u="sng" kern="0" dirty="0">
                <a:solidFill>
                  <a:srgbClr val="FF0000"/>
                </a:solidFill>
              </a:rPr>
              <a:t>Chain</a:t>
            </a:r>
          </a:p>
        </p:txBody>
      </p:sp>
      <p:sp>
        <p:nvSpPr>
          <p:cNvPr id="120" name="TextBox 50"/>
          <p:cNvSpPr txBox="1">
            <a:spLocks noChangeArrowheads="1"/>
          </p:cNvSpPr>
          <p:nvPr/>
        </p:nvSpPr>
        <p:spPr bwMode="auto">
          <a:xfrm>
            <a:off x="6476176" y="6554221"/>
            <a:ext cx="554960" cy="307777"/>
          </a:xfrm>
          <a:prstGeom prst="rect">
            <a:avLst/>
          </a:prstGeom>
          <a:noFill/>
          <a:ln w="9525">
            <a:noFill/>
            <a:miter lim="800000"/>
            <a:headEnd/>
            <a:tailEnd/>
          </a:ln>
        </p:spPr>
        <p:txBody>
          <a:bodyPr wrap="none">
            <a:spAutoFit/>
          </a:bodyPr>
          <a:lstStyle/>
          <a:p>
            <a:pPr>
              <a:defRPr/>
            </a:pPr>
            <a:r>
              <a:rPr lang="en-GB" sz="1400" kern="0" dirty="0" err="1">
                <a:solidFill>
                  <a:prstClr val="black"/>
                </a:solidFill>
              </a:rPr>
              <a:t>CLoA</a:t>
            </a:r>
            <a:endParaRPr lang="en-GB" sz="1400" kern="0" dirty="0">
              <a:solidFill>
                <a:prstClr val="black"/>
              </a:solidFill>
            </a:endParaRPr>
          </a:p>
        </p:txBody>
      </p:sp>
      <p:cxnSp>
        <p:nvCxnSpPr>
          <p:cNvPr id="121" name="Straight Arrow Connector 120"/>
          <p:cNvCxnSpPr/>
          <p:nvPr/>
        </p:nvCxnSpPr>
        <p:spPr>
          <a:xfrm flipH="1">
            <a:off x="6005611" y="6727351"/>
            <a:ext cx="442222" cy="85730"/>
          </a:xfrm>
          <a:prstGeom prst="straightConnector1">
            <a:avLst/>
          </a:prstGeom>
          <a:noFill/>
          <a:ln w="28575" cap="flat" cmpd="sng" algn="ctr">
            <a:solidFill>
              <a:srgbClr val="00B050"/>
            </a:solidFill>
            <a:prstDash val="solid"/>
            <a:headEnd type="arrow" w="med" len="med"/>
            <a:tailEnd type="arrow" w="med" len="med"/>
          </a:ln>
          <a:effectLst/>
        </p:spPr>
      </p:cxnSp>
      <p:cxnSp>
        <p:nvCxnSpPr>
          <p:cNvPr id="122" name="Straight Arrow Connector 121"/>
          <p:cNvCxnSpPr>
            <a:endCxn id="154" idx="1"/>
          </p:cNvCxnSpPr>
          <p:nvPr/>
        </p:nvCxnSpPr>
        <p:spPr>
          <a:xfrm>
            <a:off x="6084913" y="6985655"/>
            <a:ext cx="465113" cy="96653"/>
          </a:xfrm>
          <a:prstGeom prst="straightConnector1">
            <a:avLst/>
          </a:prstGeom>
          <a:noFill/>
          <a:ln w="28575" cap="flat" cmpd="sng" algn="ctr">
            <a:solidFill>
              <a:srgbClr val="00B050"/>
            </a:solidFill>
            <a:prstDash val="solid"/>
            <a:tailEnd type="arrow"/>
          </a:ln>
          <a:effectLst/>
        </p:spPr>
      </p:cxnSp>
      <p:cxnSp>
        <p:nvCxnSpPr>
          <p:cNvPr id="124" name="Straight Arrow Connector 123"/>
          <p:cNvCxnSpPr/>
          <p:nvPr/>
        </p:nvCxnSpPr>
        <p:spPr>
          <a:xfrm rot="5400000" flipH="1" flipV="1">
            <a:off x="6984009" y="6253554"/>
            <a:ext cx="345148" cy="237910"/>
          </a:xfrm>
          <a:prstGeom prst="straightConnector1">
            <a:avLst/>
          </a:prstGeom>
          <a:noFill/>
          <a:ln w="28575" cap="flat" cmpd="sng" algn="ctr">
            <a:solidFill>
              <a:srgbClr val="00B050"/>
            </a:solidFill>
            <a:prstDash val="solid"/>
            <a:headEnd type="arrow" w="med" len="med"/>
            <a:tailEnd type="arrow" w="med" len="med"/>
          </a:ln>
          <a:effectLst/>
        </p:spPr>
      </p:cxnSp>
      <p:sp>
        <p:nvSpPr>
          <p:cNvPr id="131" name="TextBox 10"/>
          <p:cNvSpPr txBox="1">
            <a:spLocks noChangeArrowheads="1"/>
          </p:cNvSpPr>
          <p:nvPr/>
        </p:nvSpPr>
        <p:spPr bwMode="auto">
          <a:xfrm>
            <a:off x="7062101" y="5784200"/>
            <a:ext cx="1476449" cy="369273"/>
          </a:xfrm>
          <a:prstGeom prst="rect">
            <a:avLst/>
          </a:prstGeom>
          <a:noFill/>
          <a:ln w="9525">
            <a:noFill/>
            <a:miter lim="800000"/>
            <a:headEnd/>
            <a:tailEnd/>
          </a:ln>
        </p:spPr>
        <p:txBody>
          <a:bodyPr wrap="none">
            <a:spAutoFit/>
          </a:bodyPr>
          <a:lstStyle/>
          <a:p>
            <a:pPr>
              <a:defRPr/>
            </a:pPr>
            <a:r>
              <a:rPr lang="en-GB" u="sng" kern="0" dirty="0">
                <a:solidFill>
                  <a:prstClr val="black"/>
                </a:solidFill>
                <a:latin typeface="Calibri" pitchFamily="34" charset="0"/>
              </a:rPr>
              <a:t>GP=Reseller Y</a:t>
            </a:r>
            <a:endParaRPr lang="en-US" u="sng" kern="0" dirty="0">
              <a:solidFill>
                <a:prstClr val="black"/>
              </a:solidFill>
              <a:latin typeface="Calibri" pitchFamily="34" charset="0"/>
            </a:endParaRPr>
          </a:p>
        </p:txBody>
      </p:sp>
      <p:sp>
        <p:nvSpPr>
          <p:cNvPr id="144" name="TextBox 85"/>
          <p:cNvSpPr txBox="1">
            <a:spLocks noChangeArrowheads="1"/>
          </p:cNvSpPr>
          <p:nvPr/>
        </p:nvSpPr>
        <p:spPr bwMode="auto">
          <a:xfrm>
            <a:off x="4932379" y="2294765"/>
            <a:ext cx="974947" cy="523220"/>
          </a:xfrm>
          <a:prstGeom prst="rect">
            <a:avLst/>
          </a:prstGeom>
          <a:noFill/>
          <a:ln w="9525">
            <a:noFill/>
            <a:miter lim="800000"/>
            <a:headEnd/>
            <a:tailEnd/>
          </a:ln>
        </p:spPr>
        <p:txBody>
          <a:bodyPr wrap="none">
            <a:spAutoFit/>
          </a:bodyPr>
          <a:lstStyle/>
          <a:p>
            <a:pPr algn="ctr">
              <a:defRPr/>
            </a:pPr>
            <a:r>
              <a:rPr lang="en-GB" sz="1400" kern="0" dirty="0">
                <a:solidFill>
                  <a:prstClr val="black"/>
                </a:solidFill>
              </a:rPr>
              <a:t>NPOR</a:t>
            </a:r>
          </a:p>
          <a:p>
            <a:pPr algn="ctr">
              <a:buFont typeface="Arial" charset="0"/>
              <a:buChar char="•"/>
              <a:defRPr/>
            </a:pPr>
            <a:r>
              <a:rPr lang="en-GB" sz="1400" kern="0" dirty="0">
                <a:solidFill>
                  <a:prstClr val="black"/>
                </a:solidFill>
              </a:rPr>
              <a:t>acc/reject</a:t>
            </a:r>
          </a:p>
        </p:txBody>
      </p:sp>
      <p:sp>
        <p:nvSpPr>
          <p:cNvPr id="148" name="Rectangle 147"/>
          <p:cNvSpPr/>
          <p:nvPr/>
        </p:nvSpPr>
        <p:spPr>
          <a:xfrm>
            <a:off x="5034530" y="2315953"/>
            <a:ext cx="806962" cy="526680"/>
          </a:xfrm>
          <a:prstGeom prst="rect">
            <a:avLst/>
          </a:prstGeom>
          <a:noFill/>
          <a:ln w="3175" cap="flat" cmpd="sng" algn="ctr">
            <a:solidFill>
              <a:srgbClr val="4F81BD">
                <a:shade val="50000"/>
              </a:srgbClr>
            </a:solidFill>
            <a:prstDash val="solid"/>
          </a:ln>
          <a:effectLst/>
        </p:spPr>
        <p:txBody>
          <a:bodyPr anchor="ctr"/>
          <a:lstStyle/>
          <a:p>
            <a:pPr algn="ctr">
              <a:defRPr/>
            </a:pPr>
            <a:endParaRPr lang="en-GB" sz="1400" kern="0">
              <a:solidFill>
                <a:prstClr val="white"/>
              </a:solidFill>
              <a:latin typeface="Calibri"/>
            </a:endParaRPr>
          </a:p>
        </p:txBody>
      </p:sp>
      <p:sp>
        <p:nvSpPr>
          <p:cNvPr id="153" name="Rectangle 152"/>
          <p:cNvSpPr/>
          <p:nvPr/>
        </p:nvSpPr>
        <p:spPr>
          <a:xfrm>
            <a:off x="6476176" y="6547838"/>
            <a:ext cx="634423" cy="345148"/>
          </a:xfrm>
          <a:prstGeom prst="rect">
            <a:avLst/>
          </a:prstGeom>
          <a:noFill/>
          <a:ln w="3175" cap="flat" cmpd="sng" algn="ctr">
            <a:solidFill>
              <a:srgbClr val="4F81BD">
                <a:shade val="50000"/>
              </a:srgbClr>
            </a:solidFill>
            <a:prstDash val="solid"/>
          </a:ln>
          <a:effectLst/>
        </p:spPr>
        <p:txBody>
          <a:bodyPr anchor="ctr"/>
          <a:lstStyle/>
          <a:p>
            <a:pPr algn="ctr">
              <a:defRPr/>
            </a:pPr>
            <a:endParaRPr lang="en-GB" sz="1400" kern="0">
              <a:solidFill>
                <a:prstClr val="white"/>
              </a:solidFill>
              <a:latin typeface="Calibri"/>
            </a:endParaRPr>
          </a:p>
        </p:txBody>
      </p:sp>
      <p:sp>
        <p:nvSpPr>
          <p:cNvPr id="154" name="TextBox 50"/>
          <p:cNvSpPr txBox="1">
            <a:spLocks noChangeArrowheads="1"/>
          </p:cNvSpPr>
          <p:nvPr/>
        </p:nvSpPr>
        <p:spPr bwMode="auto">
          <a:xfrm>
            <a:off x="6550027" y="6943830"/>
            <a:ext cx="1684745" cy="276955"/>
          </a:xfrm>
          <a:prstGeom prst="rect">
            <a:avLst/>
          </a:prstGeom>
          <a:noFill/>
          <a:ln w="9525">
            <a:noFill/>
            <a:miter lim="800000"/>
            <a:headEnd/>
            <a:tailEnd/>
          </a:ln>
        </p:spPr>
        <p:txBody>
          <a:bodyPr>
            <a:spAutoFit/>
          </a:bodyPr>
          <a:lstStyle/>
          <a:p>
            <a:pPr>
              <a:defRPr/>
            </a:pPr>
            <a:r>
              <a:rPr lang="en-GB" sz="1200" u="sng" kern="0" dirty="0">
                <a:solidFill>
                  <a:prstClr val="black"/>
                </a:solidFill>
              </a:rPr>
              <a:t>Order/Contract</a:t>
            </a:r>
          </a:p>
        </p:txBody>
      </p:sp>
      <p:cxnSp>
        <p:nvCxnSpPr>
          <p:cNvPr id="156" name="Straight Arrow Connector 155"/>
          <p:cNvCxnSpPr>
            <a:stCxn id="154" idx="0"/>
            <a:endCxn id="131" idx="2"/>
          </p:cNvCxnSpPr>
          <p:nvPr/>
        </p:nvCxnSpPr>
        <p:spPr>
          <a:xfrm flipV="1">
            <a:off x="7392400" y="6153473"/>
            <a:ext cx="407926" cy="790357"/>
          </a:xfrm>
          <a:prstGeom prst="straightConnector1">
            <a:avLst/>
          </a:prstGeom>
          <a:noFill/>
          <a:ln w="28575" cap="flat" cmpd="sng" algn="ctr">
            <a:solidFill>
              <a:srgbClr val="00B050"/>
            </a:solidFill>
            <a:prstDash val="solid"/>
            <a:tailEnd type="arrow"/>
          </a:ln>
          <a:effectLst/>
        </p:spPr>
      </p:cxnSp>
      <p:sp>
        <p:nvSpPr>
          <p:cNvPr id="159" name="TextBox 50"/>
          <p:cNvSpPr txBox="1">
            <a:spLocks noChangeArrowheads="1"/>
          </p:cNvSpPr>
          <p:nvPr/>
        </p:nvSpPr>
        <p:spPr bwMode="auto">
          <a:xfrm>
            <a:off x="5392821" y="5757835"/>
            <a:ext cx="482824" cy="307777"/>
          </a:xfrm>
          <a:prstGeom prst="rect">
            <a:avLst/>
          </a:prstGeom>
          <a:noFill/>
          <a:ln w="9525">
            <a:noFill/>
            <a:miter lim="800000"/>
            <a:headEnd/>
            <a:tailEnd/>
          </a:ln>
        </p:spPr>
        <p:txBody>
          <a:bodyPr wrap="none">
            <a:spAutoFit/>
          </a:bodyPr>
          <a:lstStyle/>
          <a:p>
            <a:pPr>
              <a:defRPr/>
            </a:pPr>
            <a:r>
              <a:rPr lang="en-GB" sz="1400" b="1" kern="0" dirty="0">
                <a:solidFill>
                  <a:prstClr val="black"/>
                </a:solidFill>
              </a:rPr>
              <a:t>PoV</a:t>
            </a:r>
          </a:p>
        </p:txBody>
      </p:sp>
      <p:sp>
        <p:nvSpPr>
          <p:cNvPr id="160" name="Rectangle 159"/>
          <p:cNvSpPr/>
          <p:nvPr/>
        </p:nvSpPr>
        <p:spPr>
          <a:xfrm>
            <a:off x="5354667" y="5757835"/>
            <a:ext cx="634423" cy="345148"/>
          </a:xfrm>
          <a:prstGeom prst="rect">
            <a:avLst/>
          </a:prstGeom>
          <a:noFill/>
          <a:ln w="3175" cap="flat" cmpd="sng" algn="ctr">
            <a:solidFill>
              <a:srgbClr val="4F81BD">
                <a:shade val="50000"/>
              </a:srgbClr>
            </a:solidFill>
            <a:prstDash val="solid"/>
          </a:ln>
          <a:effectLst/>
        </p:spPr>
        <p:txBody>
          <a:bodyPr anchor="ctr"/>
          <a:lstStyle/>
          <a:p>
            <a:pPr algn="ctr">
              <a:defRPr/>
            </a:pPr>
            <a:endParaRPr lang="en-GB" sz="1400" kern="0">
              <a:solidFill>
                <a:prstClr val="white"/>
              </a:solidFill>
              <a:latin typeface="Calibri"/>
            </a:endParaRPr>
          </a:p>
        </p:txBody>
      </p:sp>
      <p:cxnSp>
        <p:nvCxnSpPr>
          <p:cNvPr id="161" name="Straight Arrow Connector 160"/>
          <p:cNvCxnSpPr/>
          <p:nvPr/>
        </p:nvCxnSpPr>
        <p:spPr>
          <a:xfrm flipH="1">
            <a:off x="6084913" y="5979987"/>
            <a:ext cx="838737" cy="0"/>
          </a:xfrm>
          <a:prstGeom prst="straightConnector1">
            <a:avLst/>
          </a:prstGeom>
          <a:noFill/>
          <a:ln w="38100" cap="flat" cmpd="sng" algn="ctr">
            <a:solidFill>
              <a:srgbClr val="4F81BD">
                <a:shade val="95000"/>
                <a:satMod val="105000"/>
              </a:srgbClr>
            </a:solidFill>
            <a:prstDash val="solid"/>
            <a:headEnd type="arrow" w="med" len="med"/>
            <a:tailEnd type="arrow" w="med" len="med"/>
          </a:ln>
          <a:effectLst/>
        </p:spPr>
      </p:cxnSp>
      <p:cxnSp>
        <p:nvCxnSpPr>
          <p:cNvPr id="162" name="Straight Arrow Connector 161"/>
          <p:cNvCxnSpPr>
            <a:cxnSpLocks/>
          </p:cNvCxnSpPr>
          <p:nvPr/>
        </p:nvCxnSpPr>
        <p:spPr>
          <a:xfrm flipH="1">
            <a:off x="4295188" y="5948696"/>
            <a:ext cx="984836" cy="0"/>
          </a:xfrm>
          <a:prstGeom prst="straightConnector1">
            <a:avLst/>
          </a:prstGeom>
          <a:noFill/>
          <a:ln w="38100" cap="flat" cmpd="sng" algn="ctr">
            <a:solidFill>
              <a:srgbClr val="4F81BD">
                <a:shade val="95000"/>
                <a:satMod val="105000"/>
              </a:srgbClr>
            </a:solidFill>
            <a:prstDash val="solid"/>
            <a:headEnd type="arrow" w="med" len="med"/>
            <a:tailEnd type="arrow" w="med" len="med"/>
          </a:ln>
          <a:effectLst/>
        </p:spPr>
      </p:cxnSp>
      <p:cxnSp>
        <p:nvCxnSpPr>
          <p:cNvPr id="183" name="Straight Arrow Connector 182"/>
          <p:cNvCxnSpPr/>
          <p:nvPr/>
        </p:nvCxnSpPr>
        <p:spPr>
          <a:xfrm flipH="1">
            <a:off x="6034716" y="2534337"/>
            <a:ext cx="838737" cy="0"/>
          </a:xfrm>
          <a:prstGeom prst="straightConnector1">
            <a:avLst/>
          </a:prstGeom>
          <a:noFill/>
          <a:ln w="28575" cap="flat" cmpd="sng" algn="ctr">
            <a:solidFill>
              <a:srgbClr val="00B050"/>
            </a:solidFill>
            <a:prstDash val="solid"/>
            <a:headEnd type="arrow" w="med" len="med"/>
            <a:tailEnd type="arrow" w="med" len="med"/>
          </a:ln>
          <a:effectLst/>
        </p:spPr>
      </p:cxnSp>
      <p:cxnSp>
        <p:nvCxnSpPr>
          <p:cNvPr id="184" name="Straight Arrow Connector 183"/>
          <p:cNvCxnSpPr/>
          <p:nvPr/>
        </p:nvCxnSpPr>
        <p:spPr>
          <a:xfrm flipH="1">
            <a:off x="4050880" y="2539623"/>
            <a:ext cx="838737" cy="0"/>
          </a:xfrm>
          <a:prstGeom prst="straightConnector1">
            <a:avLst/>
          </a:prstGeom>
          <a:noFill/>
          <a:ln w="28575" cap="flat" cmpd="sng" algn="ctr">
            <a:solidFill>
              <a:srgbClr val="00B050"/>
            </a:solidFill>
            <a:prstDash val="solid"/>
            <a:headEnd type="arrow" w="med" len="med"/>
            <a:tailEnd type="arrow" w="med" len="med"/>
          </a:ln>
          <a:effectLst/>
        </p:spPr>
      </p:cxnSp>
      <p:sp>
        <p:nvSpPr>
          <p:cNvPr id="185" name="TextBox 46"/>
          <p:cNvSpPr txBox="1">
            <a:spLocks noChangeArrowheads="1"/>
          </p:cNvSpPr>
          <p:nvPr/>
        </p:nvSpPr>
        <p:spPr bwMode="auto">
          <a:xfrm>
            <a:off x="3900696" y="6641591"/>
            <a:ext cx="926247" cy="307777"/>
          </a:xfrm>
          <a:prstGeom prst="rect">
            <a:avLst/>
          </a:prstGeom>
          <a:noFill/>
          <a:ln w="9525">
            <a:noFill/>
            <a:miter lim="800000"/>
            <a:headEnd/>
            <a:tailEnd/>
          </a:ln>
        </p:spPr>
        <p:txBody>
          <a:bodyPr wrap="square">
            <a:spAutoFit/>
          </a:bodyPr>
          <a:lstStyle/>
          <a:p>
            <a:pPr algn="ctr">
              <a:defRPr/>
            </a:pPr>
            <a:r>
              <a:rPr lang="en-GB" sz="1400" kern="0" dirty="0">
                <a:solidFill>
                  <a:prstClr val="black"/>
                </a:solidFill>
              </a:rPr>
              <a:t>STSYG</a:t>
            </a:r>
          </a:p>
        </p:txBody>
      </p:sp>
      <p:sp>
        <p:nvSpPr>
          <p:cNvPr id="186" name="Rectangle 185"/>
          <p:cNvSpPr/>
          <p:nvPr/>
        </p:nvSpPr>
        <p:spPr>
          <a:xfrm>
            <a:off x="3986966" y="6596357"/>
            <a:ext cx="739733" cy="391735"/>
          </a:xfrm>
          <a:prstGeom prst="rect">
            <a:avLst/>
          </a:prstGeom>
          <a:noFill/>
          <a:ln w="3175" cap="flat" cmpd="sng" algn="ctr">
            <a:solidFill>
              <a:srgbClr val="4F81BD">
                <a:shade val="50000"/>
              </a:srgbClr>
            </a:solidFill>
            <a:prstDash val="solid"/>
          </a:ln>
          <a:effectLst/>
        </p:spPr>
        <p:txBody>
          <a:bodyPr anchor="ctr"/>
          <a:lstStyle/>
          <a:p>
            <a:pPr algn="ctr">
              <a:defRPr/>
            </a:pPr>
            <a:endParaRPr lang="en-GB" sz="1400" kern="0" dirty="0">
              <a:solidFill>
                <a:prstClr val="white"/>
              </a:solidFill>
              <a:latin typeface="Calibri"/>
            </a:endParaRPr>
          </a:p>
        </p:txBody>
      </p:sp>
      <p:cxnSp>
        <p:nvCxnSpPr>
          <p:cNvPr id="188" name="Straight Arrow Connector 187"/>
          <p:cNvCxnSpPr/>
          <p:nvPr/>
        </p:nvCxnSpPr>
        <p:spPr>
          <a:xfrm>
            <a:off x="3774683" y="6303765"/>
            <a:ext cx="150639" cy="305460"/>
          </a:xfrm>
          <a:prstGeom prst="straightConnector1">
            <a:avLst/>
          </a:prstGeom>
          <a:noFill/>
          <a:ln w="28575" cap="flat" cmpd="sng" algn="ctr">
            <a:solidFill>
              <a:srgbClr val="00B050"/>
            </a:solidFill>
            <a:prstDash val="solid"/>
            <a:tailEnd type="arrow"/>
          </a:ln>
          <a:effectLst/>
        </p:spPr>
      </p:cxnSp>
      <p:cxnSp>
        <p:nvCxnSpPr>
          <p:cNvPr id="189" name="Straight Arrow Connector 188"/>
          <p:cNvCxnSpPr>
            <a:cxnSpLocks/>
          </p:cNvCxnSpPr>
          <p:nvPr/>
        </p:nvCxnSpPr>
        <p:spPr>
          <a:xfrm>
            <a:off x="4932379" y="6943830"/>
            <a:ext cx="347645" cy="85568"/>
          </a:xfrm>
          <a:prstGeom prst="straightConnector1">
            <a:avLst/>
          </a:prstGeom>
          <a:noFill/>
          <a:ln w="28575" cap="flat" cmpd="sng" algn="ctr">
            <a:solidFill>
              <a:srgbClr val="00B050"/>
            </a:solidFill>
            <a:prstDash val="solid"/>
            <a:tailEnd type="arrow"/>
          </a:ln>
          <a:effectLst/>
        </p:spPr>
      </p:cxnSp>
      <p:sp>
        <p:nvSpPr>
          <p:cNvPr id="196" name="TextBox 50"/>
          <p:cNvSpPr txBox="1">
            <a:spLocks noChangeArrowheads="1"/>
          </p:cNvSpPr>
          <p:nvPr/>
        </p:nvSpPr>
        <p:spPr bwMode="auto">
          <a:xfrm>
            <a:off x="5467109" y="4483732"/>
            <a:ext cx="482824" cy="307777"/>
          </a:xfrm>
          <a:prstGeom prst="rect">
            <a:avLst/>
          </a:prstGeom>
          <a:noFill/>
          <a:ln w="9525">
            <a:noFill/>
            <a:miter lim="800000"/>
            <a:headEnd/>
            <a:tailEnd/>
          </a:ln>
        </p:spPr>
        <p:txBody>
          <a:bodyPr wrap="none">
            <a:spAutoFit/>
          </a:bodyPr>
          <a:lstStyle/>
          <a:p>
            <a:pPr>
              <a:defRPr/>
            </a:pPr>
            <a:r>
              <a:rPr lang="en-GB" sz="1400" b="1" kern="0" dirty="0">
                <a:solidFill>
                  <a:prstClr val="black"/>
                </a:solidFill>
              </a:rPr>
              <a:t>PoV</a:t>
            </a:r>
          </a:p>
        </p:txBody>
      </p:sp>
      <p:sp>
        <p:nvSpPr>
          <p:cNvPr id="197" name="Rectangle 196"/>
          <p:cNvSpPr/>
          <p:nvPr/>
        </p:nvSpPr>
        <p:spPr>
          <a:xfrm>
            <a:off x="5428955" y="4483732"/>
            <a:ext cx="634423" cy="345148"/>
          </a:xfrm>
          <a:prstGeom prst="rect">
            <a:avLst/>
          </a:prstGeom>
          <a:noFill/>
          <a:ln w="3175" cap="flat" cmpd="sng" algn="ctr">
            <a:solidFill>
              <a:srgbClr val="4F81BD">
                <a:shade val="50000"/>
              </a:srgbClr>
            </a:solidFill>
            <a:prstDash val="solid"/>
          </a:ln>
          <a:effectLst/>
        </p:spPr>
        <p:txBody>
          <a:bodyPr anchor="ctr"/>
          <a:lstStyle/>
          <a:p>
            <a:pPr algn="ctr">
              <a:defRPr/>
            </a:pPr>
            <a:endParaRPr lang="en-GB" sz="1400" kern="0">
              <a:solidFill>
                <a:prstClr val="white"/>
              </a:solidFill>
              <a:latin typeface="Calibri"/>
            </a:endParaRPr>
          </a:p>
        </p:txBody>
      </p:sp>
      <p:cxnSp>
        <p:nvCxnSpPr>
          <p:cNvPr id="198" name="Straight Arrow Connector 197"/>
          <p:cNvCxnSpPr/>
          <p:nvPr/>
        </p:nvCxnSpPr>
        <p:spPr>
          <a:xfrm flipH="1" flipV="1">
            <a:off x="6063378" y="4900941"/>
            <a:ext cx="933883" cy="861359"/>
          </a:xfrm>
          <a:prstGeom prst="straightConnector1">
            <a:avLst/>
          </a:prstGeom>
          <a:noFill/>
          <a:ln w="38100" cap="flat" cmpd="sng" algn="ctr">
            <a:solidFill>
              <a:srgbClr val="4F81BD">
                <a:shade val="95000"/>
                <a:satMod val="105000"/>
              </a:srgbClr>
            </a:solidFill>
            <a:prstDash val="solid"/>
            <a:headEnd type="arrow" w="med" len="med"/>
            <a:tailEnd type="arrow" w="med" len="med"/>
          </a:ln>
          <a:effectLst/>
        </p:spPr>
      </p:cxnSp>
      <p:cxnSp>
        <p:nvCxnSpPr>
          <p:cNvPr id="199" name="Straight Arrow Connector 198"/>
          <p:cNvCxnSpPr/>
          <p:nvPr/>
        </p:nvCxnSpPr>
        <p:spPr>
          <a:xfrm flipH="1" flipV="1">
            <a:off x="3876449" y="2815218"/>
            <a:ext cx="1584797" cy="1511976"/>
          </a:xfrm>
          <a:prstGeom prst="straightConnector1">
            <a:avLst/>
          </a:prstGeom>
          <a:noFill/>
          <a:ln w="38100" cap="flat" cmpd="sng" algn="ctr">
            <a:solidFill>
              <a:srgbClr val="4F81BD">
                <a:shade val="95000"/>
                <a:satMod val="105000"/>
              </a:srgbClr>
            </a:solidFill>
            <a:prstDash val="solid"/>
            <a:headEnd type="arrow" w="med" len="med"/>
            <a:tailEnd type="arrow" w="med" len="med"/>
          </a:ln>
          <a:effectLst/>
        </p:spPr>
      </p:cxnSp>
      <p:sp>
        <p:nvSpPr>
          <p:cNvPr id="202" name="TextBox 201"/>
          <p:cNvSpPr txBox="1"/>
          <p:nvPr/>
        </p:nvSpPr>
        <p:spPr>
          <a:xfrm>
            <a:off x="923578" y="7719296"/>
            <a:ext cx="9123379" cy="11172289"/>
          </a:xfrm>
          <a:prstGeom prst="rect">
            <a:avLst/>
          </a:prstGeom>
          <a:noFill/>
        </p:spPr>
        <p:txBody>
          <a:bodyPr wrap="square">
            <a:spAutoFit/>
          </a:bodyPr>
          <a:lstStyle/>
          <a:p>
            <a:pPr>
              <a:defRPr/>
            </a:pPr>
            <a:r>
              <a:rPr lang="en-GB" sz="1600" b="1" dirty="0">
                <a:solidFill>
                  <a:srgbClr val="642566"/>
                </a:solidFill>
              </a:rPr>
              <a:t>		      </a:t>
            </a:r>
            <a:r>
              <a:rPr lang="en-GB" sz="1600" b="1" u="sng" dirty="0" err="1">
                <a:solidFill>
                  <a:srgbClr val="642566"/>
                </a:solidFill>
              </a:rPr>
              <a:t>PoV</a:t>
            </a:r>
            <a:r>
              <a:rPr lang="en-GB" sz="1600" b="1" u="sng" dirty="0">
                <a:solidFill>
                  <a:srgbClr val="642566"/>
                </a:solidFill>
              </a:rPr>
              <a:t> Process - </a:t>
            </a:r>
            <a:r>
              <a:rPr lang="en-GB" sz="1600" b="1" dirty="0"/>
              <a:t> </a:t>
            </a:r>
            <a:r>
              <a:rPr lang="en-GB" sz="1600" b="1" u="sng" dirty="0"/>
              <a:t>High Level Process Description</a:t>
            </a:r>
            <a:endParaRPr lang="en-GB" sz="1600" b="1" u="sng" dirty="0">
              <a:solidFill>
                <a:srgbClr val="642566"/>
              </a:solidFill>
            </a:endParaRPr>
          </a:p>
          <a:p>
            <a:pPr>
              <a:defRPr/>
            </a:pPr>
            <a:endParaRPr lang="en-GB" sz="1600" b="1" u="sng" dirty="0">
              <a:solidFill>
                <a:srgbClr val="642566"/>
              </a:solidFill>
            </a:endParaRPr>
          </a:p>
          <a:p>
            <a:pPr>
              <a:defRPr/>
            </a:pPr>
            <a:endParaRPr lang="en-GB" sz="1600" dirty="0">
              <a:solidFill>
                <a:srgbClr val="642566"/>
              </a:solidFill>
            </a:endParaRPr>
          </a:p>
          <a:p>
            <a:pPr>
              <a:defRPr/>
            </a:pPr>
            <a:r>
              <a:rPr lang="en-GB" sz="1600" b="1" u="sng" dirty="0">
                <a:solidFill>
                  <a:srgbClr val="642566"/>
                </a:solidFill>
              </a:rPr>
              <a:t>PoV Process</a:t>
            </a:r>
          </a:p>
          <a:p>
            <a:pPr marL="285693" indent="-285693">
              <a:buFontTx/>
              <a:buAutoNum type="romanLcParenR"/>
              <a:defRPr/>
            </a:pPr>
            <a:r>
              <a:rPr lang="en-GB" sz="1600" dirty="0"/>
              <a:t>PoV Process is an additional /optional step which can be used by GPs where the LP is unable/unwilling to provide the information required.</a:t>
            </a:r>
          </a:p>
          <a:p>
            <a:pPr marL="285693" indent="-285693">
              <a:buFontTx/>
              <a:buAutoNum type="romanLcParenR"/>
              <a:defRPr/>
            </a:pPr>
            <a:r>
              <a:rPr lang="en-GB" sz="1600" dirty="0"/>
              <a:t>CPs need to be registered to use the PoV process</a:t>
            </a:r>
          </a:p>
          <a:p>
            <a:pPr marL="285693" indent="-285693">
              <a:buFontTx/>
              <a:buAutoNum type="romanLcParenR"/>
              <a:defRPr/>
            </a:pPr>
            <a:r>
              <a:rPr lang="en-GB" sz="1600" dirty="0"/>
              <a:t>PoV Response SLA is &lt;5WD</a:t>
            </a:r>
          </a:p>
          <a:p>
            <a:pPr marL="285693" indent="-285693">
              <a:buFontTx/>
              <a:buAutoNum type="romanLcParenR"/>
              <a:defRPr/>
            </a:pPr>
            <a:r>
              <a:rPr lang="en-GB" sz="1600" dirty="0"/>
              <a:t>GP may submit PoV request to LNCP in 1</a:t>
            </a:r>
            <a:r>
              <a:rPr lang="en-GB" sz="1600" baseline="30000" dirty="0"/>
              <a:t>st</a:t>
            </a:r>
            <a:r>
              <a:rPr lang="en-GB" sz="1600" dirty="0"/>
              <a:t> instance</a:t>
            </a:r>
          </a:p>
          <a:p>
            <a:pPr marL="285693" indent="-285693">
              <a:buFontTx/>
              <a:buAutoNum type="romanLcParenR"/>
              <a:defRPr/>
            </a:pPr>
            <a:r>
              <a:rPr lang="en-GB" sz="1600" dirty="0"/>
              <a:t>If LP is known to GP, and both are  registered, then GP may submit PoV request direct to LP</a:t>
            </a:r>
          </a:p>
          <a:p>
            <a:pPr>
              <a:defRPr/>
            </a:pPr>
            <a:r>
              <a:rPr lang="en-GB" sz="1600" u="sng" dirty="0"/>
              <a:t>N.B.</a:t>
            </a:r>
          </a:p>
          <a:p>
            <a:pPr>
              <a:defRPr/>
            </a:pPr>
            <a:r>
              <a:rPr lang="en-GB" sz="1600" u="sng" dirty="0"/>
              <a:t>Where LP is a </a:t>
            </a:r>
            <a:r>
              <a:rPr lang="en-GB" sz="1600" u="sng" dirty="0" err="1"/>
              <a:t>IPexCP</a:t>
            </a:r>
            <a:r>
              <a:rPr lang="en-GB" sz="1600" dirty="0"/>
              <a:t>, then GCP sends PoV to OR who forward PoV onto BTW/</a:t>
            </a:r>
            <a:r>
              <a:rPr lang="en-GB" sz="1600" dirty="0" err="1"/>
              <a:t>IPex</a:t>
            </a:r>
            <a:r>
              <a:rPr lang="en-GB" sz="1600" dirty="0"/>
              <a:t> who process PoV on behalf of LP. OR notify GCP that PoV has been sent to BTW/</a:t>
            </a:r>
            <a:r>
              <a:rPr lang="en-GB" sz="1600" dirty="0" err="1"/>
              <a:t>IPex</a:t>
            </a:r>
            <a:r>
              <a:rPr lang="en-GB" sz="1600" dirty="0"/>
              <a:t> who will liaise directly with GP.</a:t>
            </a:r>
          </a:p>
          <a:p>
            <a:pPr>
              <a:defRPr/>
            </a:pPr>
            <a:endParaRPr lang="en-GB" sz="1600" dirty="0">
              <a:solidFill>
                <a:srgbClr val="642566"/>
              </a:solidFill>
            </a:endParaRPr>
          </a:p>
          <a:p>
            <a:pPr>
              <a:defRPr/>
            </a:pPr>
            <a:r>
              <a:rPr lang="en-GB" sz="1600" b="1" u="sng" dirty="0">
                <a:solidFill>
                  <a:srgbClr val="642566"/>
                </a:solidFill>
              </a:rPr>
              <a:t>PoV Registration</a:t>
            </a:r>
          </a:p>
          <a:p>
            <a:pPr marL="342831" indent="-342831">
              <a:buFont typeface="+mj-lt"/>
              <a:buAutoNum type="arabicParenR"/>
              <a:defRPr/>
            </a:pPr>
            <a:r>
              <a:rPr lang="en-GB" sz="1600" dirty="0">
                <a:solidFill>
                  <a:srgbClr val="642566"/>
                </a:solidFill>
              </a:rPr>
              <a:t>CPs need to be registered (with OTA) to use the PoV process. By doing this, CPs are ‘signing-up’ to the principle that they can contact the other ‘registered’ party directly and be confident that full co-operation will be given. The OTA encourages all CPs to register their PoV contact details.</a:t>
            </a:r>
          </a:p>
          <a:p>
            <a:pPr marL="342831" indent="-342831">
              <a:buFont typeface="+mj-lt"/>
              <a:buAutoNum type="arabicParenR"/>
              <a:defRPr/>
            </a:pPr>
            <a:r>
              <a:rPr lang="en-GB" sz="1600" dirty="0">
                <a:solidFill>
                  <a:srgbClr val="642566"/>
                </a:solidFill>
              </a:rPr>
              <a:t>The PoV contacts register is maintained by OTA and is published on the 2 web-sites below.</a:t>
            </a:r>
          </a:p>
          <a:p>
            <a:pPr marL="342831" indent="-342831">
              <a:buFont typeface="+mj-lt"/>
              <a:buAutoNum type="arabicParenR"/>
              <a:defRPr/>
            </a:pPr>
            <a:r>
              <a:rPr lang="en-GB" sz="1600" dirty="0">
                <a:solidFill>
                  <a:srgbClr val="642566"/>
                </a:solidFill>
              </a:rPr>
              <a:t>The latest PoV contact register is published on 2 web-sites currently:</a:t>
            </a:r>
          </a:p>
          <a:p>
            <a:pPr marL="342831" indent="-342831">
              <a:buFont typeface="+mj-lt"/>
              <a:buAutoNum type="arabicParenR"/>
              <a:defRPr/>
            </a:pPr>
            <a:r>
              <a:rPr lang="en-GB" sz="1600" dirty="0">
                <a:solidFill>
                  <a:srgbClr val="642566"/>
                </a:solidFill>
                <a:hlinkClick r:id="rId3"/>
              </a:rPr>
              <a:t>http://www2.magrathea-telecom.co.uk/industry_porting/</a:t>
            </a:r>
            <a:endParaRPr lang="en-GB" sz="1600" dirty="0">
              <a:solidFill>
                <a:srgbClr val="642566"/>
              </a:solidFill>
            </a:endParaRPr>
          </a:p>
          <a:p>
            <a:pPr marL="342831" indent="-342831">
              <a:buFont typeface="+mj-lt"/>
              <a:buAutoNum type="arabicParenR"/>
              <a:defRPr/>
            </a:pPr>
            <a:r>
              <a:rPr lang="en-GB" sz="1600" dirty="0">
                <a:solidFill>
                  <a:srgbClr val="642566"/>
                </a:solidFill>
                <a:hlinkClick r:id="rId4"/>
              </a:rPr>
              <a:t>http://www.offta.org.uk/best.htm</a:t>
            </a:r>
            <a:endParaRPr lang="en-GB" sz="1600" dirty="0">
              <a:solidFill>
                <a:srgbClr val="642566"/>
              </a:solidFill>
            </a:endParaRPr>
          </a:p>
          <a:p>
            <a:pPr marL="342831" indent="-342831">
              <a:buFont typeface="+mj-lt"/>
              <a:buAutoNum type="arabicParenR"/>
              <a:defRPr/>
            </a:pPr>
            <a:r>
              <a:rPr lang="en-GB" sz="1600" dirty="0">
                <a:solidFill>
                  <a:srgbClr val="642566"/>
                </a:solidFill>
              </a:rPr>
              <a:t>The plan is to locate this register behind a new secure access facility which is being built into the OTA web-site.</a:t>
            </a:r>
          </a:p>
          <a:p>
            <a:pPr marL="342831" indent="-342831">
              <a:buFont typeface="+mj-lt"/>
              <a:buAutoNum type="arabicParenR"/>
              <a:defRPr/>
            </a:pPr>
            <a:r>
              <a:rPr lang="en-GB" sz="1600" dirty="0">
                <a:solidFill>
                  <a:srgbClr val="642566"/>
                </a:solidFill>
              </a:rPr>
              <a:t>If LP is known to GP, and both are  registered, then GP may submit PoV request direct to LP</a:t>
            </a:r>
          </a:p>
          <a:p>
            <a:pPr marL="342831" indent="-342831">
              <a:buFont typeface="+mj-lt"/>
              <a:buAutoNum type="arabicParenR"/>
              <a:defRPr/>
            </a:pPr>
            <a:r>
              <a:rPr lang="en-GB" sz="1600" dirty="0">
                <a:solidFill>
                  <a:srgbClr val="642566"/>
                </a:solidFill>
              </a:rPr>
              <a:t>GP may choose to submit their PoV request to the Reseller’s network partner (i.e. the LNCP) in 1</a:t>
            </a:r>
            <a:r>
              <a:rPr lang="en-GB" sz="1600" baseline="30000" dirty="0">
                <a:solidFill>
                  <a:srgbClr val="642566"/>
                </a:solidFill>
              </a:rPr>
              <a:t>st</a:t>
            </a:r>
            <a:r>
              <a:rPr lang="en-GB" sz="1600" dirty="0">
                <a:solidFill>
                  <a:srgbClr val="642566"/>
                </a:solidFill>
              </a:rPr>
              <a:t> instance</a:t>
            </a:r>
          </a:p>
          <a:p>
            <a:pPr marL="342831" indent="-342831">
              <a:buFont typeface="+mj-lt"/>
              <a:buAutoNum type="arabicParenR"/>
              <a:defRPr/>
            </a:pPr>
            <a:r>
              <a:rPr lang="en-GB" sz="1600" b="1" u="sng" dirty="0">
                <a:solidFill>
                  <a:srgbClr val="642566"/>
                </a:solidFill>
              </a:rPr>
              <a:t>N.B</a:t>
            </a:r>
            <a:r>
              <a:rPr lang="en-GB" sz="1600" dirty="0">
                <a:solidFill>
                  <a:srgbClr val="642566"/>
                </a:solidFill>
              </a:rPr>
              <a:t>….For </a:t>
            </a:r>
            <a:r>
              <a:rPr lang="en-GB" sz="1600" b="1" u="sng" dirty="0">
                <a:solidFill>
                  <a:srgbClr val="642566"/>
                </a:solidFill>
              </a:rPr>
              <a:t>Data Protection </a:t>
            </a:r>
            <a:r>
              <a:rPr lang="en-GB" sz="1600" dirty="0">
                <a:solidFill>
                  <a:srgbClr val="642566"/>
                </a:solidFill>
              </a:rPr>
              <a:t>reasons, some LNCPs will only process PoV requests from CPs who already have a contractual </a:t>
            </a:r>
            <a:r>
              <a:rPr lang="en-GB" sz="1600" u="sng" dirty="0">
                <a:solidFill>
                  <a:srgbClr val="642566"/>
                </a:solidFill>
              </a:rPr>
              <a:t>agreement (with the appropriate confidentiality warranties) </a:t>
            </a:r>
            <a:r>
              <a:rPr lang="en-GB" sz="1600" dirty="0">
                <a:solidFill>
                  <a:srgbClr val="642566"/>
                </a:solidFill>
              </a:rPr>
              <a:t>in place with them.</a:t>
            </a:r>
          </a:p>
          <a:p>
            <a:pPr marL="342831" indent="-342831">
              <a:buFont typeface="+mj-lt"/>
              <a:buAutoNum type="arabicParenR"/>
              <a:defRPr/>
            </a:pPr>
            <a:r>
              <a:rPr lang="en-GB" sz="1600" dirty="0">
                <a:solidFill>
                  <a:srgbClr val="642566"/>
                </a:solidFill>
              </a:rPr>
              <a:t>Where such a </a:t>
            </a:r>
            <a:r>
              <a:rPr lang="en-GB" sz="1600" u="sng" dirty="0">
                <a:solidFill>
                  <a:srgbClr val="642566"/>
                </a:solidFill>
              </a:rPr>
              <a:t>Porting agreement does not already exist</a:t>
            </a:r>
            <a:r>
              <a:rPr lang="en-GB" sz="1600" dirty="0">
                <a:solidFill>
                  <a:srgbClr val="642566"/>
                </a:solidFill>
              </a:rPr>
              <a:t>, the GP has </a:t>
            </a:r>
            <a:r>
              <a:rPr lang="en-GB" sz="1600" u="sng" dirty="0">
                <a:solidFill>
                  <a:srgbClr val="642566"/>
                </a:solidFill>
              </a:rPr>
              <a:t>2 options</a:t>
            </a:r>
            <a:r>
              <a:rPr lang="en-GB" sz="1600" dirty="0">
                <a:solidFill>
                  <a:srgbClr val="642566"/>
                </a:solidFill>
              </a:rPr>
              <a:t>:-</a:t>
            </a:r>
          </a:p>
          <a:p>
            <a:pPr>
              <a:defRPr/>
            </a:pPr>
            <a:endParaRPr lang="en-GB" sz="1600" dirty="0">
              <a:solidFill>
                <a:srgbClr val="642566"/>
              </a:solidFill>
            </a:endParaRPr>
          </a:p>
          <a:p>
            <a:pPr>
              <a:defRPr/>
            </a:pPr>
            <a:r>
              <a:rPr lang="en-GB" sz="1600" b="1" u="sng" dirty="0">
                <a:solidFill>
                  <a:srgbClr val="642566"/>
                </a:solidFill>
              </a:rPr>
              <a:t>1</a:t>
            </a:r>
            <a:r>
              <a:rPr lang="en-GB" sz="1600" b="1" u="sng" baseline="30000" dirty="0">
                <a:solidFill>
                  <a:srgbClr val="642566"/>
                </a:solidFill>
              </a:rPr>
              <a:t>st</a:t>
            </a:r>
            <a:r>
              <a:rPr lang="en-GB" sz="1600" b="1" u="sng" dirty="0">
                <a:solidFill>
                  <a:srgbClr val="642566"/>
                </a:solidFill>
              </a:rPr>
              <a:t> Option – Bilateral Non Disclosure Agreement (NDA) – Recommended</a:t>
            </a:r>
          </a:p>
          <a:p>
            <a:pPr marL="399970" indent="-399970">
              <a:buFont typeface="+mj-lt"/>
              <a:buAutoNum type="arabicParenR"/>
              <a:defRPr/>
            </a:pPr>
            <a:endParaRPr lang="en-GB" sz="1600" dirty="0">
              <a:solidFill>
                <a:srgbClr val="642566"/>
              </a:solidFill>
            </a:endParaRPr>
          </a:p>
          <a:p>
            <a:pPr marL="399970" indent="-399970">
              <a:buFont typeface="+mj-lt"/>
              <a:buAutoNum type="arabicParenR"/>
              <a:defRPr/>
            </a:pPr>
            <a:r>
              <a:rPr lang="en-GB" sz="1600" dirty="0">
                <a:solidFill>
                  <a:srgbClr val="642566"/>
                </a:solidFill>
              </a:rPr>
              <a:t>The GP should ask the LNCP to provide an NDA  which the GP will review, sign and return.</a:t>
            </a:r>
          </a:p>
          <a:p>
            <a:pPr marL="399970" indent="-399970">
              <a:buFont typeface="+mj-lt"/>
              <a:buAutoNum type="arabicParenR"/>
              <a:defRPr/>
            </a:pPr>
            <a:r>
              <a:rPr lang="en-GB" sz="1600" dirty="0">
                <a:solidFill>
                  <a:srgbClr val="642566"/>
                </a:solidFill>
              </a:rPr>
              <a:t>Once both parties have signed this bilateral NDA, the PoV transaction (and all subsequent PoV requests between the 2 parties) can proceed.</a:t>
            </a:r>
          </a:p>
          <a:p>
            <a:pPr marL="399970" indent="-399970">
              <a:buFont typeface="+mj-lt"/>
              <a:buAutoNum type="arabicParenR"/>
              <a:defRPr/>
            </a:pPr>
            <a:endParaRPr lang="en-GB" sz="1600" dirty="0">
              <a:solidFill>
                <a:srgbClr val="642566"/>
              </a:solidFill>
            </a:endParaRPr>
          </a:p>
          <a:p>
            <a:pPr>
              <a:defRPr/>
            </a:pPr>
            <a:r>
              <a:rPr lang="en-GB" sz="1600" b="1" u="sng" dirty="0">
                <a:solidFill>
                  <a:srgbClr val="642566"/>
                </a:solidFill>
              </a:rPr>
              <a:t>Default Option – Not ideal</a:t>
            </a:r>
          </a:p>
          <a:p>
            <a:pPr marL="342831" indent="-342831">
              <a:buFont typeface="+mj-lt"/>
              <a:buAutoNum type="arabicParenR"/>
              <a:defRPr/>
            </a:pPr>
            <a:r>
              <a:rPr lang="en-GB" sz="1600" dirty="0">
                <a:solidFill>
                  <a:srgbClr val="642566"/>
                </a:solidFill>
              </a:rPr>
              <a:t>Where a GP is unable to enter into a bilateral NDA with the LNCP,  the GP may alternatively submit their PoV request via their  own GNCP Network partner who will send the request directly to the LNCP (on behalf of the GP) – The assumption here is that the GNCP is more likely to have a bilateral porting agreement with the LNCP. </a:t>
            </a:r>
          </a:p>
          <a:p>
            <a:pPr marL="342831" indent="-342831">
              <a:buFont typeface="+mj-lt"/>
              <a:buAutoNum type="arabicParenR"/>
              <a:defRPr/>
            </a:pPr>
            <a:r>
              <a:rPr lang="en-GB" sz="1600" dirty="0">
                <a:solidFill>
                  <a:srgbClr val="642566"/>
                </a:solidFill>
              </a:rPr>
              <a:t>CPs can decide if this is a better option for them.</a:t>
            </a:r>
          </a:p>
          <a:p>
            <a:pPr marL="285693" indent="-285693">
              <a:buFontTx/>
              <a:buAutoNum type="romanLcParenR"/>
              <a:defRPr/>
            </a:pPr>
            <a:endParaRPr lang="en-GB" sz="1600" dirty="0">
              <a:solidFill>
                <a:srgbClr val="642566"/>
              </a:solidFill>
            </a:endParaRPr>
          </a:p>
          <a:p>
            <a:pPr>
              <a:defRPr/>
            </a:pPr>
            <a:endParaRPr lang="en-GB" sz="1600" dirty="0">
              <a:solidFill>
                <a:srgbClr val="642566"/>
              </a:solidFill>
            </a:endParaRPr>
          </a:p>
        </p:txBody>
      </p:sp>
      <p:cxnSp>
        <p:nvCxnSpPr>
          <p:cNvPr id="203" name="Straight Arrow Connector 202"/>
          <p:cNvCxnSpPr/>
          <p:nvPr/>
        </p:nvCxnSpPr>
        <p:spPr>
          <a:xfrm flipH="1">
            <a:off x="2360308" y="8586482"/>
            <a:ext cx="1024300" cy="0"/>
          </a:xfrm>
          <a:prstGeom prst="straightConnector1">
            <a:avLst/>
          </a:prstGeom>
          <a:ln w="38100">
            <a:solidFill>
              <a:srgbClr val="0070C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70" name="TextBox 50">
            <a:extLst>
              <a:ext uri="{FF2B5EF4-FFF2-40B4-BE49-F238E27FC236}">
                <a16:creationId xmlns:a16="http://schemas.microsoft.com/office/drawing/2014/main" id="{FCDB488E-A1DE-47F9-B8DB-67AF1A848D48}"/>
              </a:ext>
            </a:extLst>
          </p:cNvPr>
          <p:cNvSpPr txBox="1">
            <a:spLocks noChangeArrowheads="1"/>
          </p:cNvSpPr>
          <p:nvPr/>
        </p:nvSpPr>
        <p:spPr bwMode="auto">
          <a:xfrm>
            <a:off x="5398918" y="6102259"/>
            <a:ext cx="559769" cy="307777"/>
          </a:xfrm>
          <a:prstGeom prst="rect">
            <a:avLst/>
          </a:prstGeom>
          <a:noFill/>
          <a:ln w="9525">
            <a:noFill/>
            <a:miter lim="800000"/>
            <a:headEnd/>
            <a:tailEnd/>
          </a:ln>
        </p:spPr>
        <p:txBody>
          <a:bodyPr wrap="none">
            <a:spAutoFit/>
          </a:bodyPr>
          <a:lstStyle/>
          <a:p>
            <a:pPr defTabSz="914217">
              <a:defRPr/>
            </a:pPr>
            <a:r>
              <a:rPr lang="en-GB" sz="1400" b="1" kern="0" dirty="0" err="1">
                <a:solidFill>
                  <a:prstClr val="black"/>
                </a:solidFill>
              </a:rPr>
              <a:t>CLoA</a:t>
            </a:r>
            <a:endParaRPr lang="en-GB" sz="1400" b="1" kern="0" dirty="0">
              <a:solidFill>
                <a:prstClr val="black"/>
              </a:solidFill>
            </a:endParaRPr>
          </a:p>
        </p:txBody>
      </p:sp>
      <p:sp>
        <p:nvSpPr>
          <p:cNvPr id="71" name="Rectangle 70">
            <a:extLst>
              <a:ext uri="{FF2B5EF4-FFF2-40B4-BE49-F238E27FC236}">
                <a16:creationId xmlns:a16="http://schemas.microsoft.com/office/drawing/2014/main" id="{E547E90C-C9B9-417E-B4CB-2B025C0E779C}"/>
              </a:ext>
            </a:extLst>
          </p:cNvPr>
          <p:cNvSpPr/>
          <p:nvPr/>
        </p:nvSpPr>
        <p:spPr>
          <a:xfrm>
            <a:off x="5360763" y="6166267"/>
            <a:ext cx="634423" cy="261292"/>
          </a:xfrm>
          <a:prstGeom prst="rect">
            <a:avLst/>
          </a:prstGeom>
          <a:noFill/>
          <a:ln w="3175" cap="flat" cmpd="sng" algn="ctr">
            <a:solidFill>
              <a:srgbClr val="4F81BD">
                <a:shade val="50000"/>
              </a:srgbClr>
            </a:solidFill>
            <a:prstDash val="solid"/>
          </a:ln>
          <a:effectLst/>
        </p:spPr>
        <p:txBody>
          <a:bodyPr anchor="ctr"/>
          <a:lstStyle/>
          <a:p>
            <a:pPr algn="ctr" defTabSz="914217">
              <a:defRPr/>
            </a:pPr>
            <a:endParaRPr lang="en-GB" sz="1400" kern="0">
              <a:solidFill>
                <a:prstClr val="white"/>
              </a:solidFill>
              <a:latin typeface="Calibri"/>
            </a:endParaRPr>
          </a:p>
        </p:txBody>
      </p:sp>
      <p:cxnSp>
        <p:nvCxnSpPr>
          <p:cNvPr id="72" name="Straight Arrow Connector 71">
            <a:extLst>
              <a:ext uri="{FF2B5EF4-FFF2-40B4-BE49-F238E27FC236}">
                <a16:creationId xmlns:a16="http://schemas.microsoft.com/office/drawing/2014/main" id="{F23FA1AB-60A8-4FF4-B0EA-7568BA414FE5}"/>
              </a:ext>
            </a:extLst>
          </p:cNvPr>
          <p:cNvCxnSpPr>
            <a:cxnSpLocks/>
          </p:cNvCxnSpPr>
          <p:nvPr/>
        </p:nvCxnSpPr>
        <p:spPr>
          <a:xfrm flipH="1">
            <a:off x="6153912" y="6187251"/>
            <a:ext cx="812411" cy="116514"/>
          </a:xfrm>
          <a:prstGeom prst="straightConnector1">
            <a:avLst/>
          </a:prstGeom>
          <a:noFill/>
          <a:ln w="38100" cap="flat" cmpd="sng" algn="ctr">
            <a:solidFill>
              <a:srgbClr val="4F81BD">
                <a:shade val="95000"/>
                <a:satMod val="105000"/>
              </a:srgbClr>
            </a:solidFill>
            <a:prstDash val="dash"/>
            <a:headEnd type="arrow" w="med" len="med"/>
            <a:tailEnd type="arrow" w="med" len="med"/>
          </a:ln>
          <a:effectLst/>
        </p:spPr>
      </p:cxnSp>
      <p:cxnSp>
        <p:nvCxnSpPr>
          <p:cNvPr id="73" name="Straight Arrow Connector 72">
            <a:extLst>
              <a:ext uri="{FF2B5EF4-FFF2-40B4-BE49-F238E27FC236}">
                <a16:creationId xmlns:a16="http://schemas.microsoft.com/office/drawing/2014/main" id="{37E396CC-AE0F-4EFA-96E9-5B968507417D}"/>
              </a:ext>
            </a:extLst>
          </p:cNvPr>
          <p:cNvCxnSpPr>
            <a:cxnSpLocks/>
          </p:cNvCxnSpPr>
          <p:nvPr/>
        </p:nvCxnSpPr>
        <p:spPr>
          <a:xfrm flipH="1" flipV="1">
            <a:off x="4337860" y="6101096"/>
            <a:ext cx="942164" cy="202669"/>
          </a:xfrm>
          <a:prstGeom prst="straightConnector1">
            <a:avLst/>
          </a:prstGeom>
          <a:noFill/>
          <a:ln w="38100" cap="flat" cmpd="sng" algn="ctr">
            <a:solidFill>
              <a:srgbClr val="4F81BD">
                <a:shade val="95000"/>
                <a:satMod val="105000"/>
              </a:srgbClr>
            </a:solidFill>
            <a:prstDash val="dash"/>
            <a:headEnd type="arrow" w="med" len="med"/>
            <a:tailEnd type="arrow" w="med" len="med"/>
          </a:ln>
          <a:effectLst/>
        </p:spPr>
      </p:cxnSp>
      <p:cxnSp>
        <p:nvCxnSpPr>
          <p:cNvPr id="61" name="Straight Arrow Connector 60">
            <a:extLst>
              <a:ext uri="{FF2B5EF4-FFF2-40B4-BE49-F238E27FC236}">
                <a16:creationId xmlns:a16="http://schemas.microsoft.com/office/drawing/2014/main" id="{2A69A363-3F82-4F65-BEA6-18E0D39A6AB8}"/>
              </a:ext>
            </a:extLst>
          </p:cNvPr>
          <p:cNvCxnSpPr>
            <a:cxnSpLocks/>
          </p:cNvCxnSpPr>
          <p:nvPr/>
        </p:nvCxnSpPr>
        <p:spPr>
          <a:xfrm>
            <a:off x="3516134" y="2857724"/>
            <a:ext cx="1169" cy="223820"/>
          </a:xfrm>
          <a:prstGeom prst="straightConnector1">
            <a:avLst/>
          </a:prstGeom>
          <a:noFill/>
          <a:ln w="28575" cap="flat" cmpd="sng" algn="ctr">
            <a:solidFill>
              <a:srgbClr val="00B050"/>
            </a:solidFill>
            <a:prstDash val="solid"/>
            <a:tailEnd type="arrow"/>
          </a:ln>
          <a:effectLst/>
        </p:spPr>
      </p:cxnSp>
      <p:cxnSp>
        <p:nvCxnSpPr>
          <p:cNvPr id="62" name="Straight Arrow Connector 61">
            <a:extLst>
              <a:ext uri="{FF2B5EF4-FFF2-40B4-BE49-F238E27FC236}">
                <a16:creationId xmlns:a16="http://schemas.microsoft.com/office/drawing/2014/main" id="{F78CC28F-B0B8-4820-B4E2-F446479AED55}"/>
              </a:ext>
            </a:extLst>
          </p:cNvPr>
          <p:cNvCxnSpPr>
            <a:cxnSpLocks/>
          </p:cNvCxnSpPr>
          <p:nvPr/>
        </p:nvCxnSpPr>
        <p:spPr>
          <a:xfrm flipH="1">
            <a:off x="3521087" y="3756519"/>
            <a:ext cx="15240" cy="295505"/>
          </a:xfrm>
          <a:prstGeom prst="straightConnector1">
            <a:avLst/>
          </a:prstGeom>
          <a:noFill/>
          <a:ln w="28575" cap="flat" cmpd="sng" algn="ctr">
            <a:solidFill>
              <a:srgbClr val="00B050"/>
            </a:solidFill>
            <a:prstDash val="solid"/>
            <a:tailEnd type="arrow"/>
          </a:ln>
          <a:effectLst/>
        </p:spPr>
      </p:cxnSp>
      <p:sp>
        <p:nvSpPr>
          <p:cNvPr id="63" name="TextBox 46">
            <a:extLst>
              <a:ext uri="{FF2B5EF4-FFF2-40B4-BE49-F238E27FC236}">
                <a16:creationId xmlns:a16="http://schemas.microsoft.com/office/drawing/2014/main" id="{E93A418F-985C-4A3E-B7AC-42BCD7020EB3}"/>
              </a:ext>
            </a:extLst>
          </p:cNvPr>
          <p:cNvSpPr txBox="1">
            <a:spLocks noChangeArrowheads="1"/>
          </p:cNvSpPr>
          <p:nvPr/>
        </p:nvSpPr>
        <p:spPr bwMode="auto">
          <a:xfrm>
            <a:off x="3054498" y="3171612"/>
            <a:ext cx="926247" cy="523220"/>
          </a:xfrm>
          <a:prstGeom prst="rect">
            <a:avLst/>
          </a:prstGeom>
          <a:noFill/>
          <a:ln w="9525">
            <a:noFill/>
            <a:miter lim="800000"/>
            <a:headEnd/>
            <a:tailEnd/>
          </a:ln>
        </p:spPr>
        <p:txBody>
          <a:bodyPr wrap="square">
            <a:spAutoFit/>
          </a:bodyPr>
          <a:lstStyle/>
          <a:p>
            <a:pPr algn="ctr" defTabSz="914217">
              <a:defRPr/>
            </a:pPr>
            <a:r>
              <a:rPr lang="en-GB" sz="1400" kern="0" dirty="0">
                <a:solidFill>
                  <a:prstClr val="black"/>
                </a:solidFill>
              </a:rPr>
              <a:t>PO rec’d</a:t>
            </a:r>
          </a:p>
          <a:p>
            <a:pPr algn="ctr" defTabSz="914217">
              <a:defRPr/>
            </a:pPr>
            <a:r>
              <a:rPr lang="en-GB" sz="1400" kern="0" dirty="0">
                <a:solidFill>
                  <a:prstClr val="black"/>
                </a:solidFill>
              </a:rPr>
              <a:t>for LP info</a:t>
            </a:r>
          </a:p>
        </p:txBody>
      </p:sp>
      <p:sp>
        <p:nvSpPr>
          <p:cNvPr id="64" name="Rectangle 63">
            <a:extLst>
              <a:ext uri="{FF2B5EF4-FFF2-40B4-BE49-F238E27FC236}">
                <a16:creationId xmlns:a16="http://schemas.microsoft.com/office/drawing/2014/main" id="{5B28B7F6-46CC-40DC-8FDF-251875A91D17}"/>
              </a:ext>
            </a:extLst>
          </p:cNvPr>
          <p:cNvSpPr/>
          <p:nvPr/>
        </p:nvSpPr>
        <p:spPr>
          <a:xfrm>
            <a:off x="3098164" y="3183849"/>
            <a:ext cx="836918" cy="500829"/>
          </a:xfrm>
          <a:prstGeom prst="rect">
            <a:avLst/>
          </a:prstGeom>
          <a:noFill/>
          <a:ln w="3175" cap="flat" cmpd="sng" algn="ctr">
            <a:solidFill>
              <a:srgbClr val="4F81BD">
                <a:shade val="50000"/>
              </a:srgbClr>
            </a:solidFill>
            <a:prstDash val="solid"/>
          </a:ln>
          <a:effectLst/>
        </p:spPr>
        <p:txBody>
          <a:bodyPr anchor="ctr"/>
          <a:lstStyle/>
          <a:p>
            <a:pPr algn="ctr" defTabSz="914217">
              <a:defRPr/>
            </a:pPr>
            <a:endParaRPr lang="en-GB" sz="1400" kern="0" dirty="0">
              <a:solidFill>
                <a:prstClr val="white"/>
              </a:solidFill>
              <a:latin typeface="Calibri"/>
            </a:endParaRPr>
          </a:p>
        </p:txBody>
      </p:sp>
      <p:sp>
        <p:nvSpPr>
          <p:cNvPr id="65" name="Rounded Rectangle 4">
            <a:extLst>
              <a:ext uri="{FF2B5EF4-FFF2-40B4-BE49-F238E27FC236}">
                <a16:creationId xmlns:a16="http://schemas.microsoft.com/office/drawing/2014/main" id="{63A6C637-4500-43EF-8AAC-CC72ADB77E6C}"/>
              </a:ext>
            </a:extLst>
          </p:cNvPr>
          <p:cNvSpPr/>
          <p:nvPr/>
        </p:nvSpPr>
        <p:spPr bwMode="auto">
          <a:xfrm>
            <a:off x="3004499" y="4198086"/>
            <a:ext cx="1176926" cy="282972"/>
          </a:xfrm>
          <a:prstGeom prst="roundRect">
            <a:avLst/>
          </a:prstGeom>
          <a:solidFill>
            <a:schemeClr val="bg1"/>
          </a:solidFill>
          <a:ln w="19050" cap="flat" cmpd="sng" algn="ctr">
            <a:solidFill>
              <a:srgbClr val="C90044"/>
            </a:solidFill>
            <a:prstDash val="solid"/>
            <a:round/>
            <a:headEnd type="none" w="med" len="med"/>
            <a:tailEnd type="triangle" w="lg" len="med"/>
          </a:ln>
          <a:effectLst/>
        </p:spPr>
        <p:txBody>
          <a:bodyPr vert="horz" wrap="square" lIns="35994" tIns="35994" rIns="35994" bIns="35994" numCol="1" rtlCol="0" anchor="t" anchorCtr="0" compatLnSpc="1">
            <a:prstTxWarp prst="textNoShape">
              <a:avLst/>
            </a:prstTxWarp>
            <a:spAutoFit/>
          </a:bodyPr>
          <a:lstStyle/>
          <a:p>
            <a:pPr defTabSz="914217" fontAlgn="base">
              <a:spcBef>
                <a:spcPct val="0"/>
              </a:spcBef>
              <a:spcAft>
                <a:spcPct val="0"/>
              </a:spcAft>
            </a:pPr>
            <a:endParaRPr lang="en-GB" sz="1400">
              <a:latin typeface="Arial" charset="0"/>
              <a:cs typeface="Arial" charset="0"/>
            </a:endParaRPr>
          </a:p>
        </p:txBody>
      </p:sp>
      <p:sp>
        <p:nvSpPr>
          <p:cNvPr id="66" name="TextBox 10">
            <a:extLst>
              <a:ext uri="{FF2B5EF4-FFF2-40B4-BE49-F238E27FC236}">
                <a16:creationId xmlns:a16="http://schemas.microsoft.com/office/drawing/2014/main" id="{DD8A6418-07B5-4CC1-B31B-A486F3E1AF8E}"/>
              </a:ext>
            </a:extLst>
          </p:cNvPr>
          <p:cNvSpPr txBox="1">
            <a:spLocks noChangeArrowheads="1"/>
          </p:cNvSpPr>
          <p:nvPr/>
        </p:nvSpPr>
        <p:spPr bwMode="auto">
          <a:xfrm>
            <a:off x="2998310" y="4153007"/>
            <a:ext cx="1055097" cy="369332"/>
          </a:xfrm>
          <a:prstGeom prst="rect">
            <a:avLst/>
          </a:prstGeom>
          <a:noFill/>
          <a:ln w="9525">
            <a:noFill/>
            <a:miter lim="800000"/>
            <a:headEnd/>
            <a:tailEnd/>
          </a:ln>
        </p:spPr>
        <p:txBody>
          <a:bodyPr wrap="none">
            <a:spAutoFit/>
          </a:bodyPr>
          <a:lstStyle/>
          <a:p>
            <a:pPr defTabSz="914217">
              <a:defRPr/>
            </a:pPr>
            <a:r>
              <a:rPr lang="en-GB" u="sng" kern="0" dirty="0">
                <a:solidFill>
                  <a:prstClr val="black"/>
                </a:solidFill>
                <a:latin typeface="Calibri" pitchFamily="34" charset="0"/>
              </a:rPr>
              <a:t>Losing SP</a:t>
            </a:r>
            <a:endParaRPr lang="en-US" u="sng" kern="0" dirty="0">
              <a:solidFill>
                <a:prstClr val="black"/>
              </a:solidFill>
              <a:latin typeface="Calibri" pitchFamily="34" charset="0"/>
            </a:endParaRPr>
          </a:p>
        </p:txBody>
      </p:sp>
      <p:cxnSp>
        <p:nvCxnSpPr>
          <p:cNvPr id="67" name="Straight Arrow Connector 66">
            <a:extLst>
              <a:ext uri="{FF2B5EF4-FFF2-40B4-BE49-F238E27FC236}">
                <a16:creationId xmlns:a16="http://schemas.microsoft.com/office/drawing/2014/main" id="{B65F50A5-3DE2-4519-8F51-79B6A063C02E}"/>
              </a:ext>
            </a:extLst>
          </p:cNvPr>
          <p:cNvCxnSpPr>
            <a:cxnSpLocks/>
          </p:cNvCxnSpPr>
          <p:nvPr/>
        </p:nvCxnSpPr>
        <p:spPr>
          <a:xfrm>
            <a:off x="3524667" y="4605361"/>
            <a:ext cx="1169" cy="223820"/>
          </a:xfrm>
          <a:prstGeom prst="straightConnector1">
            <a:avLst/>
          </a:prstGeom>
          <a:noFill/>
          <a:ln w="28575" cap="flat" cmpd="sng" algn="ctr">
            <a:solidFill>
              <a:srgbClr val="00B050"/>
            </a:solidFill>
            <a:prstDash val="solid"/>
            <a:tailEnd type="arrow"/>
          </a:ln>
          <a:effectLst/>
        </p:spPr>
      </p:cxnSp>
      <p:cxnSp>
        <p:nvCxnSpPr>
          <p:cNvPr id="68" name="Straight Arrow Connector 67">
            <a:extLst>
              <a:ext uri="{FF2B5EF4-FFF2-40B4-BE49-F238E27FC236}">
                <a16:creationId xmlns:a16="http://schemas.microsoft.com/office/drawing/2014/main" id="{BE99BACA-C2E0-4744-9975-E2274A457854}"/>
              </a:ext>
            </a:extLst>
          </p:cNvPr>
          <p:cNvCxnSpPr>
            <a:cxnSpLocks/>
          </p:cNvCxnSpPr>
          <p:nvPr/>
        </p:nvCxnSpPr>
        <p:spPr>
          <a:xfrm flipH="1">
            <a:off x="3529620" y="5410376"/>
            <a:ext cx="15240" cy="295505"/>
          </a:xfrm>
          <a:prstGeom prst="straightConnector1">
            <a:avLst/>
          </a:prstGeom>
          <a:noFill/>
          <a:ln w="28575" cap="flat" cmpd="sng" algn="ctr">
            <a:solidFill>
              <a:srgbClr val="00B050"/>
            </a:solidFill>
            <a:prstDash val="solid"/>
            <a:tailEnd type="arrow"/>
          </a:ln>
          <a:effectLst/>
        </p:spPr>
      </p:cxnSp>
      <p:sp>
        <p:nvSpPr>
          <p:cNvPr id="69" name="TextBox 46">
            <a:extLst>
              <a:ext uri="{FF2B5EF4-FFF2-40B4-BE49-F238E27FC236}">
                <a16:creationId xmlns:a16="http://schemas.microsoft.com/office/drawing/2014/main" id="{C555C4D0-18E8-4B15-9F5B-7823EFDB5620}"/>
              </a:ext>
            </a:extLst>
          </p:cNvPr>
          <p:cNvSpPr txBox="1">
            <a:spLocks noChangeArrowheads="1"/>
          </p:cNvSpPr>
          <p:nvPr/>
        </p:nvSpPr>
        <p:spPr bwMode="auto">
          <a:xfrm>
            <a:off x="3063031" y="4825469"/>
            <a:ext cx="926247" cy="523220"/>
          </a:xfrm>
          <a:prstGeom prst="rect">
            <a:avLst/>
          </a:prstGeom>
          <a:noFill/>
          <a:ln w="9525">
            <a:noFill/>
            <a:miter lim="800000"/>
            <a:headEnd/>
            <a:tailEnd/>
          </a:ln>
        </p:spPr>
        <p:txBody>
          <a:bodyPr wrap="square">
            <a:spAutoFit/>
          </a:bodyPr>
          <a:lstStyle/>
          <a:p>
            <a:pPr algn="ctr" defTabSz="914217">
              <a:defRPr/>
            </a:pPr>
            <a:r>
              <a:rPr lang="en-GB" sz="1400" kern="0" dirty="0">
                <a:solidFill>
                  <a:prstClr val="black"/>
                </a:solidFill>
              </a:rPr>
              <a:t>PO rec’d</a:t>
            </a:r>
          </a:p>
          <a:p>
            <a:pPr algn="ctr" defTabSz="914217">
              <a:defRPr/>
            </a:pPr>
            <a:r>
              <a:rPr lang="en-GB" sz="1400" kern="0" dirty="0">
                <a:solidFill>
                  <a:prstClr val="black"/>
                </a:solidFill>
              </a:rPr>
              <a:t>for LP info</a:t>
            </a:r>
          </a:p>
        </p:txBody>
      </p:sp>
      <p:sp>
        <p:nvSpPr>
          <p:cNvPr id="74" name="Rectangle 73">
            <a:extLst>
              <a:ext uri="{FF2B5EF4-FFF2-40B4-BE49-F238E27FC236}">
                <a16:creationId xmlns:a16="http://schemas.microsoft.com/office/drawing/2014/main" id="{136E800A-432E-4F91-809C-3E8A8061CBDE}"/>
              </a:ext>
            </a:extLst>
          </p:cNvPr>
          <p:cNvSpPr/>
          <p:nvPr/>
        </p:nvSpPr>
        <p:spPr>
          <a:xfrm>
            <a:off x="3106697" y="4837706"/>
            <a:ext cx="836918" cy="500829"/>
          </a:xfrm>
          <a:prstGeom prst="rect">
            <a:avLst/>
          </a:prstGeom>
          <a:noFill/>
          <a:ln w="3175" cap="flat" cmpd="sng" algn="ctr">
            <a:solidFill>
              <a:srgbClr val="4F81BD">
                <a:shade val="50000"/>
              </a:srgbClr>
            </a:solidFill>
            <a:prstDash val="solid"/>
          </a:ln>
          <a:effectLst/>
        </p:spPr>
        <p:txBody>
          <a:bodyPr anchor="ctr"/>
          <a:lstStyle/>
          <a:p>
            <a:pPr algn="ctr" defTabSz="914217">
              <a:defRPr/>
            </a:pPr>
            <a:endParaRPr lang="en-GB" sz="1400" kern="0" dirty="0">
              <a:solidFill>
                <a:prstClr val="white"/>
              </a:solidFill>
              <a:latin typeface="Calibri"/>
            </a:endParaRPr>
          </a:p>
        </p:txBody>
      </p:sp>
      <p:cxnSp>
        <p:nvCxnSpPr>
          <p:cNvPr id="75" name="Straight Arrow Connector 74">
            <a:extLst>
              <a:ext uri="{FF2B5EF4-FFF2-40B4-BE49-F238E27FC236}">
                <a16:creationId xmlns:a16="http://schemas.microsoft.com/office/drawing/2014/main" id="{0EE4679F-614C-4809-8874-09151914144D}"/>
              </a:ext>
            </a:extLst>
          </p:cNvPr>
          <p:cNvCxnSpPr>
            <a:cxnSpLocks/>
          </p:cNvCxnSpPr>
          <p:nvPr/>
        </p:nvCxnSpPr>
        <p:spPr>
          <a:xfrm flipV="1">
            <a:off x="7298869" y="5494215"/>
            <a:ext cx="8256" cy="268084"/>
          </a:xfrm>
          <a:prstGeom prst="straightConnector1">
            <a:avLst/>
          </a:prstGeom>
          <a:noFill/>
          <a:ln w="28575" cap="flat" cmpd="sng" algn="ctr">
            <a:solidFill>
              <a:srgbClr val="00B050"/>
            </a:solidFill>
            <a:prstDash val="solid"/>
            <a:tailEnd type="arrow"/>
          </a:ln>
          <a:effectLst/>
        </p:spPr>
      </p:cxnSp>
      <p:sp>
        <p:nvSpPr>
          <p:cNvPr id="76" name="TextBox 73">
            <a:extLst>
              <a:ext uri="{FF2B5EF4-FFF2-40B4-BE49-F238E27FC236}">
                <a16:creationId xmlns:a16="http://schemas.microsoft.com/office/drawing/2014/main" id="{B8AF241D-747B-438D-B8E3-9B4D35812DDC}"/>
              </a:ext>
            </a:extLst>
          </p:cNvPr>
          <p:cNvSpPr txBox="1">
            <a:spLocks noChangeArrowheads="1"/>
          </p:cNvSpPr>
          <p:nvPr/>
        </p:nvSpPr>
        <p:spPr bwMode="auto">
          <a:xfrm>
            <a:off x="6965489" y="4952965"/>
            <a:ext cx="617477" cy="523220"/>
          </a:xfrm>
          <a:prstGeom prst="rect">
            <a:avLst/>
          </a:prstGeom>
          <a:noFill/>
          <a:ln w="9525">
            <a:noFill/>
            <a:miter lim="800000"/>
            <a:headEnd/>
            <a:tailEnd/>
          </a:ln>
        </p:spPr>
        <p:txBody>
          <a:bodyPr wrap="none">
            <a:spAutoFit/>
          </a:bodyPr>
          <a:lstStyle/>
          <a:p>
            <a:pPr defTabSz="914217">
              <a:buFont typeface="Arial" charset="0"/>
              <a:buChar char="•"/>
              <a:defRPr/>
            </a:pPr>
            <a:r>
              <a:rPr lang="en-GB" sz="1400" kern="0" dirty="0">
                <a:solidFill>
                  <a:prstClr val="black"/>
                </a:solidFill>
              </a:rPr>
              <a:t>PO+</a:t>
            </a:r>
          </a:p>
          <a:p>
            <a:pPr defTabSz="914217">
              <a:buFont typeface="Arial" charset="0"/>
              <a:buChar char="•"/>
              <a:defRPr/>
            </a:pPr>
            <a:r>
              <a:rPr lang="en-GB" sz="1400" kern="0" dirty="0" err="1">
                <a:solidFill>
                  <a:prstClr val="black"/>
                </a:solidFill>
              </a:rPr>
              <a:t>CLoA</a:t>
            </a:r>
            <a:endParaRPr lang="en-GB" sz="1400" kern="0" dirty="0">
              <a:solidFill>
                <a:prstClr val="black"/>
              </a:solidFill>
            </a:endParaRPr>
          </a:p>
        </p:txBody>
      </p:sp>
      <p:sp>
        <p:nvSpPr>
          <p:cNvPr id="77" name="Rectangle 76">
            <a:extLst>
              <a:ext uri="{FF2B5EF4-FFF2-40B4-BE49-F238E27FC236}">
                <a16:creationId xmlns:a16="http://schemas.microsoft.com/office/drawing/2014/main" id="{FDA6CF97-2196-4637-A49A-D3ED3B49C3EB}"/>
              </a:ext>
            </a:extLst>
          </p:cNvPr>
          <p:cNvSpPr/>
          <p:nvPr/>
        </p:nvSpPr>
        <p:spPr>
          <a:xfrm>
            <a:off x="6971640" y="4952940"/>
            <a:ext cx="607795" cy="520478"/>
          </a:xfrm>
          <a:prstGeom prst="rect">
            <a:avLst/>
          </a:prstGeom>
          <a:noFill/>
          <a:ln w="3175" cap="flat" cmpd="sng" algn="ctr">
            <a:solidFill>
              <a:srgbClr val="4F81BD">
                <a:shade val="50000"/>
              </a:srgbClr>
            </a:solidFill>
            <a:prstDash val="solid"/>
          </a:ln>
          <a:effectLst/>
        </p:spPr>
        <p:txBody>
          <a:bodyPr anchor="ctr"/>
          <a:lstStyle/>
          <a:p>
            <a:pPr algn="ctr" defTabSz="914217">
              <a:defRPr/>
            </a:pPr>
            <a:endParaRPr lang="en-GB" sz="1400" kern="0">
              <a:solidFill>
                <a:prstClr val="white"/>
              </a:solidFill>
              <a:latin typeface="Calibri"/>
            </a:endParaRPr>
          </a:p>
        </p:txBody>
      </p:sp>
      <p:cxnSp>
        <p:nvCxnSpPr>
          <p:cNvPr id="78" name="Straight Arrow Connector 77">
            <a:extLst>
              <a:ext uri="{FF2B5EF4-FFF2-40B4-BE49-F238E27FC236}">
                <a16:creationId xmlns:a16="http://schemas.microsoft.com/office/drawing/2014/main" id="{49CD4757-294D-4894-8F6B-0736B31EE803}"/>
              </a:ext>
            </a:extLst>
          </p:cNvPr>
          <p:cNvCxnSpPr>
            <a:cxnSpLocks/>
          </p:cNvCxnSpPr>
          <p:nvPr/>
        </p:nvCxnSpPr>
        <p:spPr>
          <a:xfrm flipH="1" flipV="1">
            <a:off x="7275635" y="4560190"/>
            <a:ext cx="16508" cy="333076"/>
          </a:xfrm>
          <a:prstGeom prst="straightConnector1">
            <a:avLst/>
          </a:prstGeom>
          <a:noFill/>
          <a:ln w="28575" cap="flat" cmpd="sng" algn="ctr">
            <a:solidFill>
              <a:srgbClr val="00B050"/>
            </a:solidFill>
            <a:prstDash val="solid"/>
            <a:tailEnd type="arrow"/>
          </a:ln>
          <a:effectLst/>
        </p:spPr>
      </p:cxnSp>
      <p:sp>
        <p:nvSpPr>
          <p:cNvPr id="79" name="Rounded Rectangle 4">
            <a:extLst>
              <a:ext uri="{FF2B5EF4-FFF2-40B4-BE49-F238E27FC236}">
                <a16:creationId xmlns:a16="http://schemas.microsoft.com/office/drawing/2014/main" id="{1C513ECE-A4A0-463E-A06E-DE27ED6DDD00}"/>
              </a:ext>
            </a:extLst>
          </p:cNvPr>
          <p:cNvSpPr/>
          <p:nvPr/>
        </p:nvSpPr>
        <p:spPr bwMode="auto">
          <a:xfrm>
            <a:off x="6721110" y="4153198"/>
            <a:ext cx="1176926" cy="282972"/>
          </a:xfrm>
          <a:prstGeom prst="roundRect">
            <a:avLst/>
          </a:prstGeom>
          <a:solidFill>
            <a:schemeClr val="bg1"/>
          </a:solidFill>
          <a:ln w="19050" cap="flat" cmpd="sng" algn="ctr">
            <a:solidFill>
              <a:srgbClr val="C90044"/>
            </a:solidFill>
            <a:prstDash val="solid"/>
            <a:round/>
            <a:headEnd type="none" w="med" len="med"/>
            <a:tailEnd type="triangle" w="lg" len="med"/>
          </a:ln>
          <a:effectLst/>
        </p:spPr>
        <p:txBody>
          <a:bodyPr vert="horz" wrap="square" lIns="35994" tIns="35994" rIns="35994" bIns="35994" numCol="1" rtlCol="0" anchor="t" anchorCtr="0" compatLnSpc="1">
            <a:prstTxWarp prst="textNoShape">
              <a:avLst/>
            </a:prstTxWarp>
            <a:spAutoFit/>
          </a:bodyPr>
          <a:lstStyle/>
          <a:p>
            <a:pPr defTabSz="914217" fontAlgn="base">
              <a:spcBef>
                <a:spcPct val="0"/>
              </a:spcBef>
              <a:spcAft>
                <a:spcPct val="0"/>
              </a:spcAft>
            </a:pPr>
            <a:endParaRPr lang="en-GB" sz="1400">
              <a:latin typeface="Arial" charset="0"/>
              <a:cs typeface="Arial" charset="0"/>
            </a:endParaRPr>
          </a:p>
        </p:txBody>
      </p:sp>
      <p:sp>
        <p:nvSpPr>
          <p:cNvPr id="80" name="TextBox 10">
            <a:extLst>
              <a:ext uri="{FF2B5EF4-FFF2-40B4-BE49-F238E27FC236}">
                <a16:creationId xmlns:a16="http://schemas.microsoft.com/office/drawing/2014/main" id="{1DA75AB0-219A-47AC-AA45-B1EC6938EBAE}"/>
              </a:ext>
            </a:extLst>
          </p:cNvPr>
          <p:cNvSpPr txBox="1">
            <a:spLocks noChangeArrowheads="1"/>
          </p:cNvSpPr>
          <p:nvPr/>
        </p:nvSpPr>
        <p:spPr bwMode="auto">
          <a:xfrm>
            <a:off x="6704044" y="4084957"/>
            <a:ext cx="1176925" cy="369332"/>
          </a:xfrm>
          <a:prstGeom prst="rect">
            <a:avLst/>
          </a:prstGeom>
          <a:noFill/>
          <a:ln w="9525">
            <a:noFill/>
            <a:miter lim="800000"/>
            <a:headEnd/>
            <a:tailEnd/>
          </a:ln>
        </p:spPr>
        <p:txBody>
          <a:bodyPr wrap="none">
            <a:spAutoFit/>
          </a:bodyPr>
          <a:lstStyle/>
          <a:p>
            <a:pPr defTabSz="914217">
              <a:defRPr/>
            </a:pPr>
            <a:r>
              <a:rPr lang="en-GB" u="sng" kern="0" dirty="0">
                <a:solidFill>
                  <a:prstClr val="black"/>
                </a:solidFill>
                <a:latin typeface="Calibri" pitchFamily="34" charset="0"/>
              </a:rPr>
              <a:t>Gaining SP</a:t>
            </a:r>
            <a:endParaRPr lang="en-US" u="sng" kern="0" dirty="0">
              <a:solidFill>
                <a:prstClr val="black"/>
              </a:solidFill>
              <a:latin typeface="Calibri" pitchFamily="34" charset="0"/>
            </a:endParaRPr>
          </a:p>
        </p:txBody>
      </p:sp>
      <p:cxnSp>
        <p:nvCxnSpPr>
          <p:cNvPr id="81" name="Straight Arrow Connector 80">
            <a:extLst>
              <a:ext uri="{FF2B5EF4-FFF2-40B4-BE49-F238E27FC236}">
                <a16:creationId xmlns:a16="http://schemas.microsoft.com/office/drawing/2014/main" id="{F15B21F6-7A54-4B41-A078-AA9DBAAC2F7E}"/>
              </a:ext>
            </a:extLst>
          </p:cNvPr>
          <p:cNvCxnSpPr>
            <a:cxnSpLocks/>
          </p:cNvCxnSpPr>
          <p:nvPr/>
        </p:nvCxnSpPr>
        <p:spPr>
          <a:xfrm flipV="1">
            <a:off x="7294606" y="3786511"/>
            <a:ext cx="8256" cy="268084"/>
          </a:xfrm>
          <a:prstGeom prst="straightConnector1">
            <a:avLst/>
          </a:prstGeom>
          <a:noFill/>
          <a:ln w="28575" cap="flat" cmpd="sng" algn="ctr">
            <a:solidFill>
              <a:srgbClr val="00B050"/>
            </a:solidFill>
            <a:prstDash val="solid"/>
            <a:tailEnd type="arrow"/>
          </a:ln>
          <a:effectLst/>
        </p:spPr>
      </p:cxnSp>
      <p:sp>
        <p:nvSpPr>
          <p:cNvPr id="82" name="TextBox 73">
            <a:extLst>
              <a:ext uri="{FF2B5EF4-FFF2-40B4-BE49-F238E27FC236}">
                <a16:creationId xmlns:a16="http://schemas.microsoft.com/office/drawing/2014/main" id="{417F6EE5-FD64-4827-A64E-BDD327363AE5}"/>
              </a:ext>
            </a:extLst>
          </p:cNvPr>
          <p:cNvSpPr txBox="1">
            <a:spLocks noChangeArrowheads="1"/>
          </p:cNvSpPr>
          <p:nvPr/>
        </p:nvSpPr>
        <p:spPr bwMode="auto">
          <a:xfrm>
            <a:off x="6961226" y="3245261"/>
            <a:ext cx="617477" cy="523220"/>
          </a:xfrm>
          <a:prstGeom prst="rect">
            <a:avLst/>
          </a:prstGeom>
          <a:noFill/>
          <a:ln w="9525">
            <a:noFill/>
            <a:miter lim="800000"/>
            <a:headEnd/>
            <a:tailEnd/>
          </a:ln>
        </p:spPr>
        <p:txBody>
          <a:bodyPr wrap="none">
            <a:spAutoFit/>
          </a:bodyPr>
          <a:lstStyle/>
          <a:p>
            <a:pPr defTabSz="914217">
              <a:buFont typeface="Arial" charset="0"/>
              <a:buChar char="•"/>
              <a:defRPr/>
            </a:pPr>
            <a:r>
              <a:rPr lang="en-GB" sz="1400" kern="0" dirty="0">
                <a:solidFill>
                  <a:prstClr val="black"/>
                </a:solidFill>
              </a:rPr>
              <a:t>PO+</a:t>
            </a:r>
          </a:p>
          <a:p>
            <a:pPr defTabSz="914217">
              <a:buFont typeface="Arial" charset="0"/>
              <a:buChar char="•"/>
              <a:defRPr/>
            </a:pPr>
            <a:r>
              <a:rPr lang="en-GB" sz="1400" kern="0" dirty="0" err="1">
                <a:solidFill>
                  <a:prstClr val="black"/>
                </a:solidFill>
              </a:rPr>
              <a:t>CLoA</a:t>
            </a:r>
            <a:endParaRPr lang="en-GB" sz="1400" kern="0" dirty="0">
              <a:solidFill>
                <a:prstClr val="black"/>
              </a:solidFill>
            </a:endParaRPr>
          </a:p>
        </p:txBody>
      </p:sp>
      <p:sp>
        <p:nvSpPr>
          <p:cNvPr id="83" name="Rectangle 82">
            <a:extLst>
              <a:ext uri="{FF2B5EF4-FFF2-40B4-BE49-F238E27FC236}">
                <a16:creationId xmlns:a16="http://schemas.microsoft.com/office/drawing/2014/main" id="{A4FFF87B-069C-44FB-8E3D-9F793CDC4826}"/>
              </a:ext>
            </a:extLst>
          </p:cNvPr>
          <p:cNvSpPr/>
          <p:nvPr/>
        </p:nvSpPr>
        <p:spPr>
          <a:xfrm>
            <a:off x="6967377" y="3245236"/>
            <a:ext cx="607795" cy="520478"/>
          </a:xfrm>
          <a:prstGeom prst="rect">
            <a:avLst/>
          </a:prstGeom>
          <a:noFill/>
          <a:ln w="3175" cap="flat" cmpd="sng" algn="ctr">
            <a:solidFill>
              <a:srgbClr val="4F81BD">
                <a:shade val="50000"/>
              </a:srgbClr>
            </a:solidFill>
            <a:prstDash val="solid"/>
          </a:ln>
          <a:effectLst/>
        </p:spPr>
        <p:txBody>
          <a:bodyPr anchor="ctr"/>
          <a:lstStyle/>
          <a:p>
            <a:pPr algn="ctr" defTabSz="914217">
              <a:defRPr/>
            </a:pPr>
            <a:endParaRPr lang="en-GB" sz="1400" kern="0">
              <a:solidFill>
                <a:prstClr val="white"/>
              </a:solidFill>
              <a:latin typeface="Calibri"/>
            </a:endParaRPr>
          </a:p>
        </p:txBody>
      </p:sp>
      <p:cxnSp>
        <p:nvCxnSpPr>
          <p:cNvPr id="84" name="Straight Arrow Connector 83">
            <a:extLst>
              <a:ext uri="{FF2B5EF4-FFF2-40B4-BE49-F238E27FC236}">
                <a16:creationId xmlns:a16="http://schemas.microsoft.com/office/drawing/2014/main" id="{FF5C7394-108A-43F0-8CE2-03AE57EC7195}"/>
              </a:ext>
            </a:extLst>
          </p:cNvPr>
          <p:cNvCxnSpPr>
            <a:cxnSpLocks/>
          </p:cNvCxnSpPr>
          <p:nvPr/>
        </p:nvCxnSpPr>
        <p:spPr>
          <a:xfrm flipH="1" flipV="1">
            <a:off x="7271372" y="2852486"/>
            <a:ext cx="16508" cy="333076"/>
          </a:xfrm>
          <a:prstGeom prst="straightConnector1">
            <a:avLst/>
          </a:prstGeom>
          <a:noFill/>
          <a:ln w="28575" cap="flat" cmpd="sng" algn="ctr">
            <a:solidFill>
              <a:srgbClr val="00B050"/>
            </a:solidFill>
            <a:prstDash val="solid"/>
            <a:tailEnd type="arrow"/>
          </a:ln>
          <a:effectLst/>
        </p:spPr>
      </p:cxnSp>
      <p:sp>
        <p:nvSpPr>
          <p:cNvPr id="85" name="TextBox 84">
            <a:extLst>
              <a:ext uri="{FF2B5EF4-FFF2-40B4-BE49-F238E27FC236}">
                <a16:creationId xmlns:a16="http://schemas.microsoft.com/office/drawing/2014/main" id="{48E1B6F4-6DE7-45B0-A79A-F0A6AC4577E4}"/>
              </a:ext>
            </a:extLst>
          </p:cNvPr>
          <p:cNvSpPr txBox="1"/>
          <p:nvPr/>
        </p:nvSpPr>
        <p:spPr>
          <a:xfrm>
            <a:off x="136636" y="3264657"/>
            <a:ext cx="2751522" cy="2677656"/>
          </a:xfrm>
          <a:prstGeom prst="rect">
            <a:avLst/>
          </a:prstGeom>
          <a:noFill/>
        </p:spPr>
        <p:txBody>
          <a:bodyPr wrap="none" rtlCol="0">
            <a:spAutoFit/>
          </a:bodyPr>
          <a:lstStyle/>
          <a:p>
            <a:r>
              <a:rPr lang="en-GB" sz="1400" b="1" u="sng" dirty="0">
                <a:solidFill>
                  <a:srgbClr val="FF0000"/>
                </a:solidFill>
              </a:rPr>
              <a:t>Legend</a:t>
            </a:r>
          </a:p>
          <a:p>
            <a:r>
              <a:rPr lang="en-GB" sz="1400" dirty="0"/>
              <a:t>EU=End User</a:t>
            </a:r>
          </a:p>
          <a:p>
            <a:r>
              <a:rPr lang="en-GB" sz="1400" dirty="0"/>
              <a:t>RH=Range Holder</a:t>
            </a:r>
          </a:p>
          <a:p>
            <a:r>
              <a:rPr lang="en-GB" sz="1400" dirty="0"/>
              <a:t>LNCP=Losing N/W CP</a:t>
            </a:r>
          </a:p>
          <a:p>
            <a:r>
              <a:rPr lang="en-GB" sz="1400" dirty="0"/>
              <a:t>GNCP-Gaining N/W CP</a:t>
            </a:r>
          </a:p>
          <a:p>
            <a:r>
              <a:rPr lang="en-GB" sz="1400" dirty="0"/>
              <a:t>GSP=Gaining Service Provider</a:t>
            </a:r>
          </a:p>
          <a:p>
            <a:r>
              <a:rPr lang="en-GB" sz="1400" dirty="0"/>
              <a:t>LSP-Losing Service Provider</a:t>
            </a:r>
          </a:p>
          <a:p>
            <a:r>
              <a:rPr lang="en-GB" sz="1400" dirty="0"/>
              <a:t>STSYG=Sorry to see you go</a:t>
            </a:r>
          </a:p>
          <a:p>
            <a:r>
              <a:rPr lang="en-GB" sz="1400" dirty="0"/>
              <a:t>NPOR=Number Port Order Form</a:t>
            </a:r>
          </a:p>
          <a:p>
            <a:r>
              <a:rPr lang="en-GB" sz="1400" dirty="0" err="1"/>
              <a:t>CLoA</a:t>
            </a:r>
            <a:r>
              <a:rPr lang="en-GB" sz="1400" dirty="0"/>
              <a:t>=Customer Letter of Authority</a:t>
            </a:r>
          </a:p>
          <a:p>
            <a:r>
              <a:rPr lang="en-GB" sz="1400" dirty="0"/>
              <a:t>GP=Gaining Party(Retailer)</a:t>
            </a:r>
          </a:p>
          <a:p>
            <a:r>
              <a:rPr lang="en-GB" sz="1400" dirty="0"/>
              <a:t>LP=Losing Party(Retailer)</a:t>
            </a:r>
          </a:p>
        </p:txBody>
      </p:sp>
      <p:sp>
        <p:nvSpPr>
          <p:cNvPr id="86" name="TextBox 37">
            <a:extLst>
              <a:ext uri="{FF2B5EF4-FFF2-40B4-BE49-F238E27FC236}">
                <a16:creationId xmlns:a16="http://schemas.microsoft.com/office/drawing/2014/main" id="{19D3F86B-0150-44C3-B378-CCF9C02A571E}"/>
              </a:ext>
            </a:extLst>
          </p:cNvPr>
          <p:cNvSpPr txBox="1">
            <a:spLocks noChangeArrowheads="1"/>
          </p:cNvSpPr>
          <p:nvPr/>
        </p:nvSpPr>
        <p:spPr bwMode="auto">
          <a:xfrm>
            <a:off x="727012" y="584820"/>
            <a:ext cx="1544012" cy="1200329"/>
          </a:xfrm>
          <a:prstGeom prst="rect">
            <a:avLst/>
          </a:prstGeom>
          <a:noFill/>
          <a:ln w="9525">
            <a:noFill/>
            <a:miter lim="800000"/>
            <a:headEnd/>
            <a:tailEnd/>
          </a:ln>
        </p:spPr>
        <p:txBody>
          <a:bodyPr wrap="none">
            <a:spAutoFit/>
          </a:bodyPr>
          <a:lstStyle/>
          <a:p>
            <a:pPr algn="ctr" defTabSz="457246" fontAlgn="auto">
              <a:spcBef>
                <a:spcPts val="0"/>
              </a:spcBef>
              <a:spcAft>
                <a:spcPts val="0"/>
              </a:spcAft>
              <a:defRPr/>
            </a:pPr>
            <a:r>
              <a:rPr lang="en-GB" sz="3600" b="1" u="sng" kern="0" dirty="0">
                <a:solidFill>
                  <a:srgbClr val="FF0000"/>
                </a:solidFill>
                <a:latin typeface="Calibri" panose="020F0502020204030204"/>
                <a:cs typeface="+mn-cs"/>
              </a:rPr>
              <a:t>POV</a:t>
            </a:r>
          </a:p>
          <a:p>
            <a:pPr algn="ctr" defTabSz="457246" fontAlgn="auto">
              <a:spcBef>
                <a:spcPts val="0"/>
              </a:spcBef>
              <a:spcAft>
                <a:spcPts val="0"/>
              </a:spcAft>
              <a:defRPr/>
            </a:pPr>
            <a:r>
              <a:rPr lang="en-GB" sz="3600" b="1" u="sng" kern="0" dirty="0">
                <a:latin typeface="Calibri" panose="020F0502020204030204"/>
              </a:rPr>
              <a:t>(1 of 2)</a:t>
            </a:r>
          </a:p>
        </p:txBody>
      </p:sp>
    </p:spTree>
    <p:extLst>
      <p:ext uri="{BB962C8B-B14F-4D97-AF65-F5344CB8AC3E}">
        <p14:creationId xmlns:p14="http://schemas.microsoft.com/office/powerpoint/2010/main" val="1894183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 name="Rounded Rectangle 98">
            <a:extLst>
              <a:ext uri="{FF2B5EF4-FFF2-40B4-BE49-F238E27FC236}">
                <a16:creationId xmlns:a16="http://schemas.microsoft.com/office/drawing/2014/main" id="{D548D57B-AE2E-43DD-80E7-D911E820D766}"/>
              </a:ext>
            </a:extLst>
          </p:cNvPr>
          <p:cNvSpPr/>
          <p:nvPr/>
        </p:nvSpPr>
        <p:spPr bwMode="auto">
          <a:xfrm>
            <a:off x="2182500" y="7638219"/>
            <a:ext cx="7402970" cy="2509910"/>
          </a:xfrm>
          <a:prstGeom prst="roundRect">
            <a:avLst/>
          </a:prstGeom>
          <a:solidFill>
            <a:schemeClr val="accent2">
              <a:lumMod val="20000"/>
              <a:lumOff val="80000"/>
            </a:schemeClr>
          </a:solidFill>
          <a:ln w="19050" cap="flat" cmpd="sng" algn="ctr">
            <a:solidFill>
              <a:srgbClr val="C90044"/>
            </a:solidFill>
            <a:prstDash val="solid"/>
            <a:round/>
            <a:headEnd type="none" w="med" len="med"/>
            <a:tailEnd type="triangle" w="lg" len="med"/>
          </a:ln>
          <a:effectLst/>
        </p:spPr>
        <p:txBody>
          <a:bodyPr vert="horz" wrap="square" lIns="35994" tIns="35994" rIns="35994" bIns="35994" numCol="1" rtlCol="0" anchor="t" anchorCtr="0" compatLnSpc="1">
            <a:prstTxWarp prst="textNoShape">
              <a:avLst/>
            </a:prstTxWarp>
            <a:spAutoFit/>
          </a:bodyPr>
          <a:lstStyle/>
          <a:p>
            <a:pPr defTabSz="914217" fontAlgn="base">
              <a:spcBef>
                <a:spcPct val="0"/>
              </a:spcBef>
              <a:spcAft>
                <a:spcPct val="0"/>
              </a:spcAft>
            </a:pPr>
            <a:endParaRPr lang="en-GB" sz="1400">
              <a:solidFill>
                <a:srgbClr val="642566"/>
              </a:solidFill>
              <a:latin typeface="Arial" charset="0"/>
              <a:cs typeface="Arial" charset="0"/>
            </a:endParaRPr>
          </a:p>
        </p:txBody>
      </p:sp>
      <p:sp>
        <p:nvSpPr>
          <p:cNvPr id="99" name="Rounded Rectangle 98"/>
          <p:cNvSpPr/>
          <p:nvPr/>
        </p:nvSpPr>
        <p:spPr bwMode="auto">
          <a:xfrm>
            <a:off x="2107934" y="5069631"/>
            <a:ext cx="7402970" cy="2509910"/>
          </a:xfrm>
          <a:prstGeom prst="roundRect">
            <a:avLst/>
          </a:prstGeom>
          <a:solidFill>
            <a:schemeClr val="accent2">
              <a:lumMod val="20000"/>
              <a:lumOff val="80000"/>
            </a:schemeClr>
          </a:solidFill>
          <a:ln w="19050" cap="flat" cmpd="sng" algn="ctr">
            <a:solidFill>
              <a:srgbClr val="C90044"/>
            </a:solidFill>
            <a:prstDash val="solid"/>
            <a:round/>
            <a:headEnd type="none" w="med" len="med"/>
            <a:tailEnd type="triangle" w="lg" len="med"/>
          </a:ln>
          <a:effectLst/>
        </p:spPr>
        <p:txBody>
          <a:bodyPr vert="horz" wrap="square" lIns="35994" tIns="35994" rIns="35994" bIns="35994" numCol="1" rtlCol="0" anchor="t" anchorCtr="0" compatLnSpc="1">
            <a:prstTxWarp prst="textNoShape">
              <a:avLst/>
            </a:prstTxWarp>
            <a:spAutoFit/>
          </a:bodyPr>
          <a:lstStyle/>
          <a:p>
            <a:pPr defTabSz="914217" fontAlgn="base">
              <a:spcBef>
                <a:spcPct val="0"/>
              </a:spcBef>
              <a:spcAft>
                <a:spcPct val="0"/>
              </a:spcAft>
            </a:pPr>
            <a:endParaRPr lang="en-GB" sz="1400">
              <a:solidFill>
                <a:srgbClr val="642566"/>
              </a:solidFill>
              <a:latin typeface="Arial" charset="0"/>
              <a:cs typeface="Arial" charset="0"/>
            </a:endParaRPr>
          </a:p>
        </p:txBody>
      </p:sp>
      <p:sp>
        <p:nvSpPr>
          <p:cNvPr id="155" name="Title 1"/>
          <p:cNvSpPr>
            <a:spLocks noGrp="1"/>
          </p:cNvSpPr>
          <p:nvPr>
            <p:ph type="title"/>
          </p:nvPr>
        </p:nvSpPr>
        <p:spPr>
          <a:xfrm>
            <a:off x="174004" y="1368911"/>
            <a:ext cx="10381539" cy="307728"/>
          </a:xfrm>
        </p:spPr>
        <p:txBody>
          <a:bodyPr/>
          <a:lstStyle/>
          <a:p>
            <a:r>
              <a:rPr lang="en-GB" sz="2000" u="sng" dirty="0"/>
              <a:t>POV Process - (Direct Port + 2*Resellers(GP&amp;LP))</a:t>
            </a:r>
            <a:endParaRPr lang="en-US" sz="2000" u="sng" dirty="0"/>
          </a:p>
        </p:txBody>
      </p:sp>
      <p:cxnSp>
        <p:nvCxnSpPr>
          <p:cNvPr id="157" name="Straight Connector 156"/>
          <p:cNvCxnSpPr>
            <a:stCxn id="287" idx="0"/>
            <a:endCxn id="110" idx="0"/>
          </p:cNvCxnSpPr>
          <p:nvPr/>
        </p:nvCxnSpPr>
        <p:spPr bwMode="auto">
          <a:xfrm>
            <a:off x="877256" y="1809525"/>
            <a:ext cx="22221" cy="9735631"/>
          </a:xfrm>
          <a:prstGeom prst="line">
            <a:avLst/>
          </a:prstGeom>
          <a:solidFill>
            <a:schemeClr val="bg1"/>
          </a:solidFill>
          <a:ln w="63500" cap="flat" cmpd="dbl" algn="ctr">
            <a:solidFill>
              <a:srgbClr val="642566"/>
            </a:solidFill>
            <a:prstDash val="solid"/>
            <a:round/>
            <a:headEnd type="none" w="med" len="med"/>
            <a:tailEnd type="none" w="lg" len="med"/>
          </a:ln>
          <a:effectLst/>
        </p:spPr>
      </p:cxnSp>
      <p:cxnSp>
        <p:nvCxnSpPr>
          <p:cNvPr id="158" name="Straight Connector 157"/>
          <p:cNvCxnSpPr>
            <a:stCxn id="288" idx="0"/>
            <a:endCxn id="111" idx="0"/>
          </p:cNvCxnSpPr>
          <p:nvPr/>
        </p:nvCxnSpPr>
        <p:spPr bwMode="auto">
          <a:xfrm>
            <a:off x="2575832" y="1809525"/>
            <a:ext cx="22221" cy="9735631"/>
          </a:xfrm>
          <a:prstGeom prst="line">
            <a:avLst/>
          </a:prstGeom>
          <a:solidFill>
            <a:schemeClr val="bg1"/>
          </a:solidFill>
          <a:ln w="63500" cap="flat" cmpd="dbl" algn="ctr">
            <a:solidFill>
              <a:schemeClr val="accent2"/>
            </a:solidFill>
            <a:prstDash val="solid"/>
            <a:round/>
            <a:headEnd type="none" w="med" len="med"/>
            <a:tailEnd type="none" w="lg" len="med"/>
          </a:ln>
          <a:effectLst/>
        </p:spPr>
      </p:cxnSp>
      <p:cxnSp>
        <p:nvCxnSpPr>
          <p:cNvPr id="165" name="Straight Connector 164"/>
          <p:cNvCxnSpPr>
            <a:stCxn id="289" idx="0"/>
            <a:endCxn id="112" idx="0"/>
          </p:cNvCxnSpPr>
          <p:nvPr/>
        </p:nvCxnSpPr>
        <p:spPr bwMode="auto">
          <a:xfrm>
            <a:off x="4342766" y="1809525"/>
            <a:ext cx="22221" cy="9735631"/>
          </a:xfrm>
          <a:prstGeom prst="line">
            <a:avLst/>
          </a:prstGeom>
          <a:solidFill>
            <a:schemeClr val="bg1"/>
          </a:solidFill>
          <a:ln w="63500" cap="flat" cmpd="dbl" algn="ctr">
            <a:solidFill>
              <a:srgbClr val="E65767"/>
            </a:solidFill>
            <a:prstDash val="solid"/>
            <a:round/>
            <a:headEnd type="none" w="med" len="med"/>
            <a:tailEnd type="none" w="lg" len="med"/>
          </a:ln>
          <a:effectLst/>
        </p:spPr>
      </p:cxnSp>
      <p:cxnSp>
        <p:nvCxnSpPr>
          <p:cNvPr id="166" name="Straight Connector 165"/>
          <p:cNvCxnSpPr>
            <a:stCxn id="292" idx="0"/>
            <a:endCxn id="115" idx="0"/>
          </p:cNvCxnSpPr>
          <p:nvPr/>
        </p:nvCxnSpPr>
        <p:spPr bwMode="auto">
          <a:xfrm>
            <a:off x="6146100" y="1809525"/>
            <a:ext cx="22221" cy="9735631"/>
          </a:xfrm>
          <a:prstGeom prst="line">
            <a:avLst/>
          </a:prstGeom>
          <a:solidFill>
            <a:schemeClr val="bg1"/>
          </a:solidFill>
          <a:ln w="63500" cap="flat" cmpd="dbl" algn="ctr">
            <a:solidFill>
              <a:srgbClr val="F7941D"/>
            </a:solidFill>
            <a:prstDash val="solid"/>
            <a:round/>
            <a:headEnd type="none" w="med" len="med"/>
            <a:tailEnd type="none" w="lg" len="med"/>
          </a:ln>
          <a:effectLst/>
        </p:spPr>
      </p:cxnSp>
      <p:cxnSp>
        <p:nvCxnSpPr>
          <p:cNvPr id="168" name="Straight Connector 167"/>
          <p:cNvCxnSpPr>
            <a:stCxn id="290" idx="0"/>
            <a:endCxn id="113" idx="0"/>
          </p:cNvCxnSpPr>
          <p:nvPr/>
        </p:nvCxnSpPr>
        <p:spPr bwMode="auto">
          <a:xfrm>
            <a:off x="7932891" y="1809525"/>
            <a:ext cx="22221" cy="9735631"/>
          </a:xfrm>
          <a:prstGeom prst="line">
            <a:avLst/>
          </a:prstGeom>
          <a:solidFill>
            <a:schemeClr val="bg1"/>
          </a:solidFill>
          <a:ln w="63500" cap="flat" cmpd="dbl" algn="ctr">
            <a:solidFill>
              <a:srgbClr val="00ABBD"/>
            </a:solidFill>
            <a:prstDash val="solid"/>
            <a:round/>
            <a:headEnd type="none" w="med" len="med"/>
            <a:tailEnd type="none" w="lg" len="med"/>
          </a:ln>
          <a:effectLst/>
        </p:spPr>
      </p:cxnSp>
      <p:cxnSp>
        <p:nvCxnSpPr>
          <p:cNvPr id="177" name="Straight Connector 176"/>
          <p:cNvCxnSpPr>
            <a:stCxn id="291" idx="0"/>
            <a:endCxn id="123" idx="0"/>
          </p:cNvCxnSpPr>
          <p:nvPr/>
        </p:nvCxnSpPr>
        <p:spPr bwMode="auto">
          <a:xfrm>
            <a:off x="9660036" y="1809526"/>
            <a:ext cx="22221" cy="9745154"/>
          </a:xfrm>
          <a:prstGeom prst="line">
            <a:avLst/>
          </a:prstGeom>
          <a:solidFill>
            <a:schemeClr val="bg1"/>
          </a:solidFill>
          <a:ln w="63500" cap="flat" cmpd="dbl" algn="ctr">
            <a:solidFill>
              <a:srgbClr val="642566"/>
            </a:solidFill>
            <a:prstDash val="solid"/>
            <a:round/>
            <a:headEnd type="none" w="med" len="med"/>
            <a:tailEnd type="none" w="lg" len="med"/>
          </a:ln>
          <a:effectLst/>
        </p:spPr>
      </p:cxnSp>
      <p:sp>
        <p:nvSpPr>
          <p:cNvPr id="287" name="Rectangle 2"/>
          <p:cNvSpPr>
            <a:spLocks noChangeArrowheads="1"/>
          </p:cNvSpPr>
          <p:nvPr/>
        </p:nvSpPr>
        <p:spPr bwMode="gray">
          <a:xfrm>
            <a:off x="197661" y="1809526"/>
            <a:ext cx="1359189" cy="333322"/>
          </a:xfrm>
          <a:prstGeom prst="rect">
            <a:avLst/>
          </a:prstGeom>
          <a:solidFill>
            <a:schemeClr val="tx2"/>
          </a:solidFill>
          <a:ln w="9525">
            <a:noFill/>
            <a:miter lim="800000"/>
            <a:headEnd/>
            <a:tailEnd/>
          </a:ln>
        </p:spPr>
        <p:txBody>
          <a:bodyPr lIns="0" tIns="0" rIns="0" bIns="0" anchor="ctr" anchorCtr="1"/>
          <a:lstStyle/>
          <a:p>
            <a:pPr algn="ctr" defTabSz="914217" fontAlgn="base">
              <a:spcBef>
                <a:spcPct val="0"/>
              </a:spcBef>
              <a:spcAft>
                <a:spcPct val="0"/>
              </a:spcAft>
            </a:pPr>
            <a:r>
              <a:rPr lang="en-GB" sz="1200" b="1" dirty="0">
                <a:solidFill>
                  <a:srgbClr val="FFFFFF"/>
                </a:solidFill>
                <a:latin typeface="Arial" charset="0"/>
                <a:cs typeface="Arial" charset="0"/>
              </a:rPr>
              <a:t>Customer</a:t>
            </a:r>
            <a:endParaRPr lang="en-US" sz="1200" b="1" dirty="0">
              <a:solidFill>
                <a:srgbClr val="FFFFFF"/>
              </a:solidFill>
              <a:latin typeface="Arial" charset="0"/>
              <a:cs typeface="Arial" charset="0"/>
            </a:endParaRPr>
          </a:p>
        </p:txBody>
      </p:sp>
      <p:sp>
        <p:nvSpPr>
          <p:cNvPr id="288" name="Rectangle 3"/>
          <p:cNvSpPr>
            <a:spLocks noChangeArrowheads="1"/>
          </p:cNvSpPr>
          <p:nvPr/>
        </p:nvSpPr>
        <p:spPr bwMode="gray">
          <a:xfrm>
            <a:off x="1930132" y="1809526"/>
            <a:ext cx="1291397" cy="333322"/>
          </a:xfrm>
          <a:prstGeom prst="rect">
            <a:avLst/>
          </a:prstGeom>
          <a:solidFill>
            <a:schemeClr val="accent2"/>
          </a:solidFill>
          <a:ln w="9525">
            <a:noFill/>
            <a:miter lim="800000"/>
            <a:headEnd/>
            <a:tailEnd/>
          </a:ln>
        </p:spPr>
        <p:txBody>
          <a:bodyPr lIns="0" tIns="0" rIns="0" bIns="0" anchor="ctr" anchorCtr="1"/>
          <a:lstStyle/>
          <a:p>
            <a:pPr algn="ctr" defTabSz="914217" fontAlgn="base">
              <a:spcBef>
                <a:spcPct val="0"/>
              </a:spcBef>
              <a:spcAft>
                <a:spcPct val="0"/>
              </a:spcAft>
            </a:pPr>
            <a:r>
              <a:rPr lang="en-US" sz="1200" b="1" dirty="0">
                <a:solidFill>
                  <a:srgbClr val="642566"/>
                </a:solidFill>
                <a:latin typeface="Arial" charset="0"/>
                <a:cs typeface="Arial" charset="0"/>
              </a:rPr>
              <a:t>GP</a:t>
            </a:r>
          </a:p>
        </p:txBody>
      </p:sp>
      <p:sp>
        <p:nvSpPr>
          <p:cNvPr id="289" name="Rectangle 17"/>
          <p:cNvSpPr>
            <a:spLocks noChangeArrowheads="1"/>
          </p:cNvSpPr>
          <p:nvPr/>
        </p:nvSpPr>
        <p:spPr bwMode="gray">
          <a:xfrm>
            <a:off x="3661478" y="1809526"/>
            <a:ext cx="1362576" cy="333322"/>
          </a:xfrm>
          <a:prstGeom prst="rect">
            <a:avLst/>
          </a:prstGeom>
          <a:solidFill>
            <a:schemeClr val="hlink"/>
          </a:solidFill>
          <a:ln w="9525">
            <a:noFill/>
            <a:miter lim="800000"/>
            <a:headEnd/>
            <a:tailEnd/>
          </a:ln>
        </p:spPr>
        <p:txBody>
          <a:bodyPr lIns="0" tIns="0" rIns="0" bIns="0" anchor="ctr" anchorCtr="1"/>
          <a:lstStyle/>
          <a:p>
            <a:pPr algn="ctr" defTabSz="914217" fontAlgn="base">
              <a:spcBef>
                <a:spcPct val="0"/>
              </a:spcBef>
              <a:spcAft>
                <a:spcPct val="0"/>
              </a:spcAft>
            </a:pPr>
            <a:r>
              <a:rPr lang="en-US" sz="1200" b="1" dirty="0">
                <a:solidFill>
                  <a:srgbClr val="FFFFFF"/>
                </a:solidFill>
                <a:latin typeface="Arial" charset="0"/>
                <a:cs typeface="Arial" charset="0"/>
              </a:rPr>
              <a:t>GNCP</a:t>
            </a:r>
          </a:p>
        </p:txBody>
      </p:sp>
      <p:sp>
        <p:nvSpPr>
          <p:cNvPr id="290" name="Rectangle 3"/>
          <p:cNvSpPr>
            <a:spLocks noChangeArrowheads="1"/>
          </p:cNvSpPr>
          <p:nvPr/>
        </p:nvSpPr>
        <p:spPr bwMode="gray">
          <a:xfrm>
            <a:off x="7287191" y="1809526"/>
            <a:ext cx="1291397" cy="333322"/>
          </a:xfrm>
          <a:prstGeom prst="rect">
            <a:avLst/>
          </a:prstGeom>
          <a:solidFill>
            <a:srgbClr val="00ABBD"/>
          </a:solidFill>
          <a:ln w="9525">
            <a:noFill/>
            <a:miter lim="800000"/>
            <a:headEnd/>
            <a:tailEnd/>
          </a:ln>
        </p:spPr>
        <p:txBody>
          <a:bodyPr lIns="0" tIns="0" rIns="0" bIns="0" anchor="ctr" anchorCtr="1"/>
          <a:lstStyle/>
          <a:p>
            <a:pPr algn="ctr" defTabSz="914217" fontAlgn="base">
              <a:spcBef>
                <a:spcPct val="0"/>
              </a:spcBef>
              <a:spcAft>
                <a:spcPct val="0"/>
              </a:spcAft>
            </a:pPr>
            <a:r>
              <a:rPr lang="en-US" sz="1200" b="1" dirty="0">
                <a:solidFill>
                  <a:srgbClr val="FFFFFF"/>
                </a:solidFill>
                <a:latin typeface="Arial" charset="0"/>
                <a:cs typeface="Arial" charset="0"/>
              </a:rPr>
              <a:t>LNCP</a:t>
            </a:r>
          </a:p>
        </p:txBody>
      </p:sp>
      <p:sp>
        <p:nvSpPr>
          <p:cNvPr id="291" name="Rectangle 2"/>
          <p:cNvSpPr>
            <a:spLocks noChangeArrowheads="1"/>
          </p:cNvSpPr>
          <p:nvPr/>
        </p:nvSpPr>
        <p:spPr bwMode="gray">
          <a:xfrm>
            <a:off x="8980440" y="1809525"/>
            <a:ext cx="1359189" cy="369331"/>
          </a:xfrm>
          <a:prstGeom prst="rect">
            <a:avLst/>
          </a:prstGeom>
          <a:solidFill>
            <a:schemeClr val="tx2"/>
          </a:solidFill>
          <a:ln w="9525">
            <a:noFill/>
            <a:miter lim="800000"/>
            <a:headEnd/>
            <a:tailEnd/>
          </a:ln>
        </p:spPr>
        <p:txBody>
          <a:bodyPr lIns="0" tIns="0" rIns="0" bIns="0" anchor="ctr" anchorCtr="1"/>
          <a:lstStyle/>
          <a:p>
            <a:pPr algn="ctr" defTabSz="914217" fontAlgn="base">
              <a:spcBef>
                <a:spcPct val="0"/>
              </a:spcBef>
              <a:spcAft>
                <a:spcPct val="0"/>
              </a:spcAft>
            </a:pPr>
            <a:r>
              <a:rPr lang="en-GB" sz="1200" b="1" dirty="0">
                <a:solidFill>
                  <a:srgbClr val="FFFFFF"/>
                </a:solidFill>
                <a:latin typeface="Arial" charset="0"/>
                <a:cs typeface="Arial" charset="0"/>
              </a:rPr>
              <a:t>Range Holder CP</a:t>
            </a:r>
          </a:p>
          <a:p>
            <a:pPr algn="ctr" defTabSz="914217" fontAlgn="base">
              <a:spcBef>
                <a:spcPct val="0"/>
              </a:spcBef>
              <a:spcAft>
                <a:spcPct val="0"/>
              </a:spcAft>
            </a:pPr>
            <a:r>
              <a:rPr lang="en-GB" sz="1200" b="1" dirty="0">
                <a:solidFill>
                  <a:srgbClr val="FFFFFF"/>
                </a:solidFill>
                <a:latin typeface="Arial" charset="0"/>
                <a:cs typeface="Arial" charset="0"/>
              </a:rPr>
              <a:t>(if diff to LNCP)</a:t>
            </a:r>
            <a:endParaRPr lang="en-US" sz="1200" b="1" dirty="0">
              <a:solidFill>
                <a:srgbClr val="FFFFFF"/>
              </a:solidFill>
              <a:latin typeface="Arial" charset="0"/>
              <a:cs typeface="Arial" charset="0"/>
            </a:endParaRPr>
          </a:p>
        </p:txBody>
      </p:sp>
      <p:sp>
        <p:nvSpPr>
          <p:cNvPr id="292" name="Rectangle 19"/>
          <p:cNvSpPr>
            <a:spLocks noChangeArrowheads="1"/>
          </p:cNvSpPr>
          <p:nvPr/>
        </p:nvSpPr>
        <p:spPr bwMode="gray">
          <a:xfrm>
            <a:off x="5502095" y="1809526"/>
            <a:ext cx="1288008" cy="333322"/>
          </a:xfrm>
          <a:prstGeom prst="rect">
            <a:avLst/>
          </a:prstGeom>
          <a:solidFill>
            <a:schemeClr val="folHlink"/>
          </a:solidFill>
          <a:ln w="9525">
            <a:noFill/>
            <a:miter lim="800000"/>
            <a:headEnd/>
            <a:tailEnd/>
          </a:ln>
        </p:spPr>
        <p:txBody>
          <a:bodyPr lIns="0" tIns="0" rIns="0" bIns="0" anchor="ctr" anchorCtr="1"/>
          <a:lstStyle/>
          <a:p>
            <a:pPr algn="ctr" defTabSz="914217" fontAlgn="base">
              <a:spcBef>
                <a:spcPct val="0"/>
              </a:spcBef>
              <a:spcAft>
                <a:spcPct val="0"/>
              </a:spcAft>
            </a:pPr>
            <a:r>
              <a:rPr lang="en-US" sz="1200" b="1" dirty="0">
                <a:solidFill>
                  <a:srgbClr val="642566"/>
                </a:solidFill>
                <a:latin typeface="Arial" charset="0"/>
                <a:cs typeface="Arial" charset="0"/>
              </a:rPr>
              <a:t>LP</a:t>
            </a:r>
          </a:p>
        </p:txBody>
      </p:sp>
      <p:sp>
        <p:nvSpPr>
          <p:cNvPr id="42" name="TextBox 41"/>
          <p:cNvSpPr txBox="1"/>
          <p:nvPr/>
        </p:nvSpPr>
        <p:spPr>
          <a:xfrm>
            <a:off x="976079" y="2153549"/>
            <a:ext cx="1311368" cy="338500"/>
          </a:xfrm>
          <a:prstGeom prst="rect">
            <a:avLst/>
          </a:prstGeom>
          <a:noFill/>
        </p:spPr>
        <p:txBody>
          <a:bodyPr wrap="none" rtlCol="0">
            <a:spAutoFit/>
          </a:bodyPr>
          <a:lstStyle/>
          <a:p>
            <a:pPr algn="ctr" defTabSz="914217" fontAlgn="base">
              <a:spcBef>
                <a:spcPct val="0"/>
              </a:spcBef>
              <a:spcAft>
                <a:spcPct val="0"/>
              </a:spcAft>
            </a:pPr>
            <a:r>
              <a:rPr lang="en-GB" sz="800" dirty="0">
                <a:solidFill>
                  <a:srgbClr val="000000"/>
                </a:solidFill>
                <a:latin typeface="Arial" charset="0"/>
                <a:cs typeface="Arial" charset="0"/>
              </a:rPr>
              <a:t>Customer submits order </a:t>
            </a:r>
          </a:p>
          <a:p>
            <a:pPr algn="ctr" defTabSz="914217" fontAlgn="base">
              <a:spcBef>
                <a:spcPct val="0"/>
              </a:spcBef>
              <a:spcAft>
                <a:spcPct val="0"/>
              </a:spcAft>
            </a:pPr>
            <a:r>
              <a:rPr lang="en-GB" sz="800" dirty="0">
                <a:solidFill>
                  <a:srgbClr val="000000"/>
                </a:solidFill>
                <a:latin typeface="Arial" charset="0"/>
                <a:cs typeface="Arial" charset="0"/>
              </a:rPr>
              <a:t>with signed </a:t>
            </a:r>
            <a:r>
              <a:rPr lang="en-GB" sz="800" dirty="0" err="1">
                <a:solidFill>
                  <a:srgbClr val="000000"/>
                </a:solidFill>
                <a:latin typeface="Arial" charset="0"/>
                <a:cs typeface="Arial" charset="0"/>
              </a:rPr>
              <a:t>CLoA</a:t>
            </a:r>
            <a:endParaRPr lang="en-GB" sz="800" dirty="0">
              <a:solidFill>
                <a:srgbClr val="000000"/>
              </a:solidFill>
              <a:latin typeface="Arial" charset="0"/>
              <a:cs typeface="Arial" charset="0"/>
            </a:endParaRPr>
          </a:p>
        </p:txBody>
      </p:sp>
      <p:cxnSp>
        <p:nvCxnSpPr>
          <p:cNvPr id="43" name="Straight Arrow Connector 42"/>
          <p:cNvCxnSpPr>
            <a:stCxn id="44" idx="6"/>
          </p:cNvCxnSpPr>
          <p:nvPr/>
        </p:nvCxnSpPr>
        <p:spPr bwMode="auto">
          <a:xfrm flipV="1">
            <a:off x="1068813" y="2566145"/>
            <a:ext cx="1506794" cy="3866"/>
          </a:xfrm>
          <a:prstGeom prst="straightConnector1">
            <a:avLst/>
          </a:prstGeom>
          <a:solidFill>
            <a:schemeClr val="bg1"/>
          </a:solidFill>
          <a:ln w="19050" cap="flat" cmpd="sng" algn="ctr">
            <a:solidFill>
              <a:srgbClr val="000000"/>
            </a:solidFill>
            <a:prstDash val="solid"/>
            <a:round/>
            <a:headEnd type="none" w="med" len="med"/>
            <a:tailEnd type="triangle"/>
          </a:ln>
          <a:effectLst/>
        </p:spPr>
      </p:cxnSp>
      <p:sp>
        <p:nvSpPr>
          <p:cNvPr id="44" name="Oval 43"/>
          <p:cNvSpPr/>
          <p:nvPr/>
        </p:nvSpPr>
        <p:spPr bwMode="auto">
          <a:xfrm>
            <a:off x="685697" y="2367449"/>
            <a:ext cx="383116" cy="405124"/>
          </a:xfrm>
          <a:prstGeom prst="ellipse">
            <a:avLst/>
          </a:prstGeom>
          <a:solidFill>
            <a:schemeClr val="bg1"/>
          </a:solidFill>
          <a:ln w="19050" cap="flat" cmpd="sng" algn="ctr">
            <a:solidFill>
              <a:srgbClr val="000000"/>
            </a:solidFill>
            <a:prstDash val="solid"/>
            <a:round/>
            <a:headEnd type="none" w="med" len="med"/>
            <a:tailEnd type="triangle" w="lg" len="med"/>
          </a:ln>
          <a:effectLst/>
        </p:spPr>
        <p:txBody>
          <a:bodyPr vert="horz" wrap="none" lIns="35994" tIns="35994" rIns="35994" bIns="35994" numCol="1" rtlCol="0" anchor="ctr" anchorCtr="0" compatLnSpc="1">
            <a:prstTxWarp prst="textNoShape">
              <a:avLst/>
            </a:prstTxWarp>
            <a:noAutofit/>
          </a:bodyPr>
          <a:lstStyle/>
          <a:p>
            <a:pPr algn="ctr" defTabSz="914217" fontAlgn="base">
              <a:spcBef>
                <a:spcPct val="0"/>
              </a:spcBef>
              <a:spcAft>
                <a:spcPct val="0"/>
              </a:spcAft>
            </a:pPr>
            <a:r>
              <a:rPr lang="en-GB" sz="1400" b="1" dirty="0">
                <a:solidFill>
                  <a:srgbClr val="000000"/>
                </a:solidFill>
                <a:latin typeface="Arial" charset="0"/>
                <a:cs typeface="Arial" charset="0"/>
              </a:rPr>
              <a:t>1</a:t>
            </a:r>
          </a:p>
        </p:txBody>
      </p:sp>
      <p:cxnSp>
        <p:nvCxnSpPr>
          <p:cNvPr id="64" name="Straight Arrow Connector 63"/>
          <p:cNvCxnSpPr/>
          <p:nvPr/>
        </p:nvCxnSpPr>
        <p:spPr bwMode="auto">
          <a:xfrm flipV="1">
            <a:off x="390534" y="3451372"/>
            <a:ext cx="9885365" cy="9523"/>
          </a:xfrm>
          <a:prstGeom prst="straightConnector1">
            <a:avLst/>
          </a:prstGeom>
          <a:solidFill>
            <a:schemeClr val="bg1"/>
          </a:solidFill>
          <a:ln w="19050" cap="flat" cmpd="sng" algn="ctr">
            <a:solidFill>
              <a:srgbClr val="0070C0"/>
            </a:solidFill>
            <a:prstDash val="sysDash"/>
            <a:round/>
            <a:headEnd type="none" w="med" len="med"/>
            <a:tailEnd type="none"/>
          </a:ln>
          <a:effectLst/>
        </p:spPr>
      </p:cxnSp>
      <p:sp>
        <p:nvSpPr>
          <p:cNvPr id="65" name="TextBox 64"/>
          <p:cNvSpPr txBox="1"/>
          <p:nvPr/>
        </p:nvSpPr>
        <p:spPr>
          <a:xfrm>
            <a:off x="3149377" y="3317528"/>
            <a:ext cx="3735635" cy="215409"/>
          </a:xfrm>
          <a:prstGeom prst="rect">
            <a:avLst/>
          </a:prstGeom>
          <a:solidFill>
            <a:schemeClr val="bg1"/>
          </a:solidFill>
          <a:ln w="19050">
            <a:solidFill>
              <a:srgbClr val="0070C0"/>
            </a:solidFill>
          </a:ln>
        </p:spPr>
        <p:txBody>
          <a:bodyPr wrap="square" rtlCol="0">
            <a:spAutoFit/>
          </a:bodyPr>
          <a:lstStyle/>
          <a:p>
            <a:pPr algn="ctr" defTabSz="914217" fontAlgn="base">
              <a:spcBef>
                <a:spcPct val="0"/>
              </a:spcBef>
              <a:spcAft>
                <a:spcPct val="0"/>
              </a:spcAft>
            </a:pPr>
            <a:r>
              <a:rPr lang="en-GB" sz="800" dirty="0">
                <a:solidFill>
                  <a:srgbClr val="000000"/>
                </a:solidFill>
                <a:latin typeface="Arial" charset="0"/>
                <a:cs typeface="Arial" charset="0"/>
              </a:rPr>
              <a:t>POV PROCESS BEGINS</a:t>
            </a:r>
          </a:p>
        </p:txBody>
      </p:sp>
      <p:sp>
        <p:nvSpPr>
          <p:cNvPr id="76" name="Rectangle 75"/>
          <p:cNvSpPr/>
          <p:nvPr/>
        </p:nvSpPr>
        <p:spPr>
          <a:xfrm>
            <a:off x="4664368" y="6036528"/>
            <a:ext cx="2720980" cy="338500"/>
          </a:xfrm>
          <a:prstGeom prst="rect">
            <a:avLst/>
          </a:prstGeom>
        </p:spPr>
        <p:txBody>
          <a:bodyPr wrap="square">
            <a:spAutoFit/>
          </a:bodyPr>
          <a:lstStyle/>
          <a:p>
            <a:pPr algn="ctr" defTabSz="914217" fontAlgn="base">
              <a:spcBef>
                <a:spcPct val="0"/>
              </a:spcBef>
              <a:spcAft>
                <a:spcPct val="0"/>
              </a:spcAft>
            </a:pPr>
            <a:r>
              <a:rPr lang="en-GB" sz="800" dirty="0">
                <a:solidFill>
                  <a:srgbClr val="000000"/>
                </a:solidFill>
                <a:latin typeface="Arial" charset="0"/>
                <a:cs typeface="Arial" charset="0"/>
              </a:rPr>
              <a:t>LNCP ,GP &amp; LP case handlers review case via email and agree time  for 3-way talk  if necessary</a:t>
            </a:r>
          </a:p>
        </p:txBody>
      </p:sp>
      <p:sp>
        <p:nvSpPr>
          <p:cNvPr id="77" name="Oval 76"/>
          <p:cNvSpPr/>
          <p:nvPr/>
        </p:nvSpPr>
        <p:spPr bwMode="auto">
          <a:xfrm>
            <a:off x="7764362" y="6369847"/>
            <a:ext cx="383116" cy="405124"/>
          </a:xfrm>
          <a:prstGeom prst="ellipse">
            <a:avLst/>
          </a:prstGeom>
          <a:solidFill>
            <a:schemeClr val="bg1"/>
          </a:solidFill>
          <a:ln w="19050" cap="flat" cmpd="sng" algn="ctr">
            <a:solidFill>
              <a:srgbClr val="000000"/>
            </a:solidFill>
            <a:prstDash val="solid"/>
            <a:round/>
            <a:headEnd type="none" w="med" len="med"/>
            <a:tailEnd type="triangle" w="lg" len="med"/>
          </a:ln>
          <a:effectLst/>
        </p:spPr>
        <p:txBody>
          <a:bodyPr vert="horz" wrap="none" lIns="35994" tIns="35994" rIns="35994" bIns="35994" numCol="1" rtlCol="0" anchor="ctr" anchorCtr="0" compatLnSpc="1">
            <a:prstTxWarp prst="textNoShape">
              <a:avLst/>
            </a:prstTxWarp>
            <a:noAutofit/>
          </a:bodyPr>
          <a:lstStyle/>
          <a:p>
            <a:pPr algn="ctr" defTabSz="914217" fontAlgn="base">
              <a:spcBef>
                <a:spcPct val="0"/>
              </a:spcBef>
              <a:spcAft>
                <a:spcPct val="0"/>
              </a:spcAft>
            </a:pPr>
            <a:r>
              <a:rPr lang="en-GB" sz="1400" b="1" dirty="0">
                <a:solidFill>
                  <a:srgbClr val="000000"/>
                </a:solidFill>
                <a:latin typeface="Arial" charset="0"/>
                <a:cs typeface="Arial" charset="0"/>
              </a:rPr>
              <a:t>8</a:t>
            </a:r>
          </a:p>
        </p:txBody>
      </p:sp>
      <p:sp>
        <p:nvSpPr>
          <p:cNvPr id="78" name="Oval 77"/>
          <p:cNvSpPr/>
          <p:nvPr/>
        </p:nvSpPr>
        <p:spPr bwMode="auto">
          <a:xfrm>
            <a:off x="2399922" y="6366672"/>
            <a:ext cx="383116" cy="405124"/>
          </a:xfrm>
          <a:prstGeom prst="ellipse">
            <a:avLst/>
          </a:prstGeom>
          <a:solidFill>
            <a:schemeClr val="bg1"/>
          </a:solidFill>
          <a:ln w="19050" cap="flat" cmpd="sng" algn="ctr">
            <a:solidFill>
              <a:srgbClr val="000000"/>
            </a:solidFill>
            <a:prstDash val="solid"/>
            <a:round/>
            <a:headEnd type="none" w="med" len="med"/>
            <a:tailEnd type="triangle" w="lg" len="med"/>
          </a:ln>
          <a:effectLst/>
        </p:spPr>
        <p:txBody>
          <a:bodyPr vert="horz" wrap="none" lIns="35994" tIns="35994" rIns="35994" bIns="35994" numCol="1" rtlCol="0" anchor="ctr" anchorCtr="0" compatLnSpc="1">
            <a:prstTxWarp prst="textNoShape">
              <a:avLst/>
            </a:prstTxWarp>
            <a:noAutofit/>
          </a:bodyPr>
          <a:lstStyle/>
          <a:p>
            <a:pPr algn="ctr" defTabSz="914217" fontAlgn="base">
              <a:spcBef>
                <a:spcPct val="0"/>
              </a:spcBef>
              <a:spcAft>
                <a:spcPct val="0"/>
              </a:spcAft>
            </a:pPr>
            <a:r>
              <a:rPr lang="en-GB" sz="1400" b="1" dirty="0">
                <a:solidFill>
                  <a:srgbClr val="000000"/>
                </a:solidFill>
                <a:latin typeface="Arial" charset="0"/>
                <a:cs typeface="Arial" charset="0"/>
              </a:rPr>
              <a:t>8</a:t>
            </a:r>
          </a:p>
        </p:txBody>
      </p:sp>
      <p:sp>
        <p:nvSpPr>
          <p:cNvPr id="90" name="Rectangle 89"/>
          <p:cNvSpPr/>
          <p:nvPr/>
        </p:nvSpPr>
        <p:spPr>
          <a:xfrm>
            <a:off x="5484841" y="8029394"/>
            <a:ext cx="1608133" cy="215444"/>
          </a:xfrm>
          <a:prstGeom prst="rect">
            <a:avLst/>
          </a:prstGeom>
        </p:spPr>
        <p:txBody>
          <a:bodyPr wrap="none">
            <a:spAutoFit/>
          </a:bodyPr>
          <a:lstStyle/>
          <a:p>
            <a:pPr defTabSz="914217" fontAlgn="base">
              <a:spcBef>
                <a:spcPct val="0"/>
              </a:spcBef>
              <a:spcAft>
                <a:spcPct val="0"/>
              </a:spcAft>
            </a:pPr>
            <a:r>
              <a:rPr lang="en-GB" sz="800" dirty="0">
                <a:solidFill>
                  <a:srgbClr val="000000"/>
                </a:solidFill>
                <a:latin typeface="Arial" charset="0"/>
                <a:cs typeface="Arial" charset="0"/>
              </a:rPr>
              <a:t>GNCP submits NPOR to LNCP</a:t>
            </a:r>
          </a:p>
        </p:txBody>
      </p:sp>
      <p:cxnSp>
        <p:nvCxnSpPr>
          <p:cNvPr id="93" name="Straight Arrow Connector 92"/>
          <p:cNvCxnSpPr/>
          <p:nvPr/>
        </p:nvCxnSpPr>
        <p:spPr bwMode="auto">
          <a:xfrm flipV="1">
            <a:off x="4557579" y="8260546"/>
            <a:ext cx="3397768" cy="7041"/>
          </a:xfrm>
          <a:prstGeom prst="straightConnector1">
            <a:avLst/>
          </a:prstGeom>
          <a:solidFill>
            <a:schemeClr val="bg1"/>
          </a:solidFill>
          <a:ln w="19050" cap="flat" cmpd="sng" algn="ctr">
            <a:solidFill>
              <a:srgbClr val="000000"/>
            </a:solidFill>
            <a:prstDash val="solid"/>
            <a:round/>
            <a:headEnd type="none" w="med" len="med"/>
            <a:tailEnd type="arrow"/>
          </a:ln>
          <a:effectLst/>
        </p:spPr>
      </p:cxnSp>
      <p:grpSp>
        <p:nvGrpSpPr>
          <p:cNvPr id="5" name="Group 99"/>
          <p:cNvGrpSpPr/>
          <p:nvPr/>
        </p:nvGrpSpPr>
        <p:grpSpPr>
          <a:xfrm>
            <a:off x="1592839" y="9501126"/>
            <a:ext cx="1965837" cy="405124"/>
            <a:chOff x="2901123" y="1901643"/>
            <a:chExt cx="1966152" cy="405189"/>
          </a:xfrm>
        </p:grpSpPr>
        <p:sp>
          <p:nvSpPr>
            <p:cNvPr id="101" name="TextBox 100"/>
            <p:cNvSpPr txBox="1"/>
            <p:nvPr/>
          </p:nvSpPr>
          <p:spPr>
            <a:xfrm>
              <a:off x="3175507" y="1929096"/>
              <a:ext cx="1691768" cy="338554"/>
            </a:xfrm>
            <a:prstGeom prst="rect">
              <a:avLst/>
            </a:prstGeom>
            <a:solidFill>
              <a:schemeClr val="accent6">
                <a:lumMod val="20000"/>
                <a:lumOff val="80000"/>
              </a:schemeClr>
            </a:solidFill>
            <a:ln w="19050">
              <a:solidFill>
                <a:srgbClr val="000000"/>
              </a:solidFill>
            </a:ln>
          </p:spPr>
          <p:txBody>
            <a:bodyPr wrap="square" rtlCol="0">
              <a:spAutoFit/>
            </a:bodyPr>
            <a:lstStyle/>
            <a:p>
              <a:pPr algn="ctr" defTabSz="914217" fontAlgn="base">
                <a:spcBef>
                  <a:spcPct val="0"/>
                </a:spcBef>
                <a:spcAft>
                  <a:spcPct val="0"/>
                </a:spcAft>
              </a:pPr>
              <a:r>
                <a:rPr lang="en-GB" sz="800" dirty="0">
                  <a:solidFill>
                    <a:srgbClr val="000000"/>
                  </a:solidFill>
                  <a:latin typeface="Arial" charset="0"/>
                  <a:cs typeface="Arial" charset="0"/>
                </a:rPr>
                <a:t>NPOR Accept – Order proceeds to Activation stage</a:t>
              </a:r>
            </a:p>
          </p:txBody>
        </p:sp>
        <p:sp>
          <p:nvSpPr>
            <p:cNvPr id="102" name="Oval 101"/>
            <p:cNvSpPr/>
            <p:nvPr/>
          </p:nvSpPr>
          <p:spPr bwMode="auto">
            <a:xfrm>
              <a:off x="2901123" y="1901643"/>
              <a:ext cx="383177" cy="405189"/>
            </a:xfrm>
            <a:prstGeom prst="ellipse">
              <a:avLst/>
            </a:prstGeom>
            <a:solidFill>
              <a:schemeClr val="bg1"/>
            </a:solidFill>
            <a:ln w="19050" cap="flat" cmpd="sng" algn="ctr">
              <a:solidFill>
                <a:srgbClr val="000000"/>
              </a:solidFill>
              <a:prstDash val="solid"/>
              <a:round/>
              <a:headEnd type="none" w="med" len="med"/>
              <a:tailEnd type="triangle" w="lg" len="med"/>
            </a:ln>
            <a:effectLst/>
          </p:spPr>
          <p:txBody>
            <a:bodyPr vert="horz" wrap="square" lIns="35994" tIns="35994" rIns="35994" bIns="35994" numCol="1" rtlCol="0" anchor="ctr" anchorCtr="0" compatLnSpc="1">
              <a:prstTxWarp prst="textNoShape">
                <a:avLst/>
              </a:prstTxWarp>
              <a:spAutoFit/>
            </a:bodyPr>
            <a:lstStyle/>
            <a:p>
              <a:pPr algn="ctr" defTabSz="914217" fontAlgn="base">
                <a:spcBef>
                  <a:spcPct val="0"/>
                </a:spcBef>
                <a:spcAft>
                  <a:spcPct val="0"/>
                </a:spcAft>
              </a:pPr>
              <a:r>
                <a:rPr lang="en-GB" sz="1400" b="1" dirty="0">
                  <a:solidFill>
                    <a:srgbClr val="000000"/>
                  </a:solidFill>
                  <a:latin typeface="Arial" charset="0"/>
                  <a:cs typeface="Arial" charset="0"/>
                </a:rPr>
                <a:t>14</a:t>
              </a:r>
            </a:p>
          </p:txBody>
        </p:sp>
      </p:grpSp>
      <p:sp>
        <p:nvSpPr>
          <p:cNvPr id="110" name="Rectangle 2"/>
          <p:cNvSpPr>
            <a:spLocks noChangeArrowheads="1"/>
          </p:cNvSpPr>
          <p:nvPr/>
        </p:nvSpPr>
        <p:spPr bwMode="gray">
          <a:xfrm>
            <a:off x="219882" y="11545157"/>
            <a:ext cx="1359189" cy="333322"/>
          </a:xfrm>
          <a:prstGeom prst="rect">
            <a:avLst/>
          </a:prstGeom>
          <a:solidFill>
            <a:schemeClr val="tx2"/>
          </a:solidFill>
          <a:ln w="9525">
            <a:noFill/>
            <a:miter lim="800000"/>
            <a:headEnd/>
            <a:tailEnd/>
          </a:ln>
        </p:spPr>
        <p:txBody>
          <a:bodyPr lIns="0" tIns="0" rIns="0" bIns="0" anchor="ctr" anchorCtr="1"/>
          <a:lstStyle/>
          <a:p>
            <a:pPr algn="ctr" defTabSz="914217" fontAlgn="base">
              <a:spcBef>
                <a:spcPct val="0"/>
              </a:spcBef>
              <a:spcAft>
                <a:spcPct val="0"/>
              </a:spcAft>
            </a:pPr>
            <a:r>
              <a:rPr lang="en-GB" sz="1200" b="1" dirty="0">
                <a:solidFill>
                  <a:srgbClr val="FFFFFF"/>
                </a:solidFill>
                <a:latin typeface="Arial" charset="0"/>
                <a:cs typeface="Arial" charset="0"/>
              </a:rPr>
              <a:t>Customer</a:t>
            </a:r>
            <a:endParaRPr lang="en-US" sz="1200" b="1" dirty="0">
              <a:solidFill>
                <a:srgbClr val="FFFFFF"/>
              </a:solidFill>
              <a:latin typeface="Arial" charset="0"/>
              <a:cs typeface="Arial" charset="0"/>
            </a:endParaRPr>
          </a:p>
        </p:txBody>
      </p:sp>
      <p:sp>
        <p:nvSpPr>
          <p:cNvPr id="111" name="Rectangle 3"/>
          <p:cNvSpPr>
            <a:spLocks noChangeArrowheads="1"/>
          </p:cNvSpPr>
          <p:nvPr/>
        </p:nvSpPr>
        <p:spPr bwMode="gray">
          <a:xfrm>
            <a:off x="1952354" y="11545157"/>
            <a:ext cx="1291397" cy="333322"/>
          </a:xfrm>
          <a:prstGeom prst="rect">
            <a:avLst/>
          </a:prstGeom>
          <a:solidFill>
            <a:schemeClr val="accent2"/>
          </a:solidFill>
          <a:ln w="9525">
            <a:noFill/>
            <a:miter lim="800000"/>
            <a:headEnd/>
            <a:tailEnd/>
          </a:ln>
        </p:spPr>
        <p:txBody>
          <a:bodyPr lIns="0" tIns="0" rIns="0" bIns="0" anchor="ctr" anchorCtr="1"/>
          <a:lstStyle/>
          <a:p>
            <a:pPr algn="ctr" defTabSz="914217" fontAlgn="base">
              <a:spcBef>
                <a:spcPct val="0"/>
              </a:spcBef>
              <a:spcAft>
                <a:spcPct val="0"/>
              </a:spcAft>
            </a:pPr>
            <a:r>
              <a:rPr lang="en-US" sz="1200" b="1" dirty="0">
                <a:solidFill>
                  <a:srgbClr val="642566"/>
                </a:solidFill>
                <a:latin typeface="Arial" charset="0"/>
                <a:cs typeface="Arial" charset="0"/>
              </a:rPr>
              <a:t>GP</a:t>
            </a:r>
          </a:p>
        </p:txBody>
      </p:sp>
      <p:sp>
        <p:nvSpPr>
          <p:cNvPr id="112" name="Rectangle 17"/>
          <p:cNvSpPr>
            <a:spLocks noChangeArrowheads="1"/>
          </p:cNvSpPr>
          <p:nvPr/>
        </p:nvSpPr>
        <p:spPr bwMode="gray">
          <a:xfrm>
            <a:off x="3683699" y="11545157"/>
            <a:ext cx="1362576" cy="333322"/>
          </a:xfrm>
          <a:prstGeom prst="rect">
            <a:avLst/>
          </a:prstGeom>
          <a:solidFill>
            <a:schemeClr val="hlink"/>
          </a:solidFill>
          <a:ln w="9525">
            <a:noFill/>
            <a:miter lim="800000"/>
            <a:headEnd/>
            <a:tailEnd/>
          </a:ln>
        </p:spPr>
        <p:txBody>
          <a:bodyPr lIns="0" tIns="0" rIns="0" bIns="0" anchor="ctr" anchorCtr="1"/>
          <a:lstStyle/>
          <a:p>
            <a:pPr algn="ctr" defTabSz="914217" fontAlgn="base">
              <a:spcBef>
                <a:spcPct val="0"/>
              </a:spcBef>
              <a:spcAft>
                <a:spcPct val="0"/>
              </a:spcAft>
            </a:pPr>
            <a:r>
              <a:rPr lang="en-US" sz="1200" b="1" dirty="0">
                <a:solidFill>
                  <a:srgbClr val="FFFFFF"/>
                </a:solidFill>
                <a:latin typeface="Arial" charset="0"/>
                <a:cs typeface="Arial" charset="0"/>
              </a:rPr>
              <a:t>GNCP</a:t>
            </a:r>
          </a:p>
        </p:txBody>
      </p:sp>
      <p:sp>
        <p:nvSpPr>
          <p:cNvPr id="113" name="Rectangle 3"/>
          <p:cNvSpPr>
            <a:spLocks noChangeArrowheads="1"/>
          </p:cNvSpPr>
          <p:nvPr/>
        </p:nvSpPr>
        <p:spPr bwMode="gray">
          <a:xfrm>
            <a:off x="7309413" y="11545157"/>
            <a:ext cx="1291397" cy="333322"/>
          </a:xfrm>
          <a:prstGeom prst="rect">
            <a:avLst/>
          </a:prstGeom>
          <a:solidFill>
            <a:srgbClr val="00ABBD"/>
          </a:solidFill>
          <a:ln w="9525">
            <a:noFill/>
            <a:miter lim="800000"/>
            <a:headEnd/>
            <a:tailEnd/>
          </a:ln>
        </p:spPr>
        <p:txBody>
          <a:bodyPr lIns="0" tIns="0" rIns="0" bIns="0" anchor="ctr" anchorCtr="1"/>
          <a:lstStyle/>
          <a:p>
            <a:pPr algn="ctr" defTabSz="914217" fontAlgn="base">
              <a:spcBef>
                <a:spcPct val="0"/>
              </a:spcBef>
              <a:spcAft>
                <a:spcPct val="0"/>
              </a:spcAft>
            </a:pPr>
            <a:r>
              <a:rPr lang="en-US" sz="1200" b="1" dirty="0">
                <a:solidFill>
                  <a:srgbClr val="FFFFFF"/>
                </a:solidFill>
                <a:latin typeface="Arial" charset="0"/>
                <a:cs typeface="Arial" charset="0"/>
              </a:rPr>
              <a:t>LNCP</a:t>
            </a:r>
          </a:p>
        </p:txBody>
      </p:sp>
      <p:sp>
        <p:nvSpPr>
          <p:cNvPr id="115" name="Rectangle 19"/>
          <p:cNvSpPr>
            <a:spLocks noChangeArrowheads="1"/>
          </p:cNvSpPr>
          <p:nvPr/>
        </p:nvSpPr>
        <p:spPr bwMode="gray">
          <a:xfrm>
            <a:off x="5524317" y="11545157"/>
            <a:ext cx="1288008" cy="333322"/>
          </a:xfrm>
          <a:prstGeom prst="rect">
            <a:avLst/>
          </a:prstGeom>
          <a:solidFill>
            <a:schemeClr val="folHlink"/>
          </a:solidFill>
          <a:ln w="9525">
            <a:noFill/>
            <a:miter lim="800000"/>
            <a:headEnd/>
            <a:tailEnd/>
          </a:ln>
        </p:spPr>
        <p:txBody>
          <a:bodyPr lIns="0" tIns="0" rIns="0" bIns="0" anchor="ctr" anchorCtr="1"/>
          <a:lstStyle/>
          <a:p>
            <a:pPr algn="ctr" defTabSz="914217" fontAlgn="base">
              <a:spcBef>
                <a:spcPct val="0"/>
              </a:spcBef>
              <a:spcAft>
                <a:spcPct val="0"/>
              </a:spcAft>
            </a:pPr>
            <a:r>
              <a:rPr lang="en-US" sz="1200" b="1" dirty="0">
                <a:solidFill>
                  <a:srgbClr val="642566"/>
                </a:solidFill>
                <a:latin typeface="Arial" charset="0"/>
                <a:cs typeface="Arial" charset="0"/>
              </a:rPr>
              <a:t>LP</a:t>
            </a:r>
          </a:p>
        </p:txBody>
      </p:sp>
      <p:sp>
        <p:nvSpPr>
          <p:cNvPr id="123" name="Rectangle 2"/>
          <p:cNvSpPr>
            <a:spLocks noChangeArrowheads="1"/>
          </p:cNvSpPr>
          <p:nvPr/>
        </p:nvSpPr>
        <p:spPr bwMode="gray">
          <a:xfrm>
            <a:off x="9002662" y="11554680"/>
            <a:ext cx="1359189" cy="369331"/>
          </a:xfrm>
          <a:prstGeom prst="rect">
            <a:avLst/>
          </a:prstGeom>
          <a:solidFill>
            <a:schemeClr val="tx2"/>
          </a:solidFill>
          <a:ln w="9525">
            <a:noFill/>
            <a:miter lim="800000"/>
            <a:headEnd/>
            <a:tailEnd/>
          </a:ln>
        </p:spPr>
        <p:txBody>
          <a:bodyPr lIns="0" tIns="0" rIns="0" bIns="0" anchor="ctr" anchorCtr="1"/>
          <a:lstStyle/>
          <a:p>
            <a:pPr algn="ctr" defTabSz="914217" fontAlgn="base">
              <a:spcBef>
                <a:spcPct val="0"/>
              </a:spcBef>
              <a:spcAft>
                <a:spcPct val="0"/>
              </a:spcAft>
            </a:pPr>
            <a:r>
              <a:rPr lang="en-GB" sz="1200" b="1" dirty="0">
                <a:solidFill>
                  <a:srgbClr val="FFFFFF"/>
                </a:solidFill>
                <a:latin typeface="Arial" charset="0"/>
                <a:cs typeface="Arial" charset="0"/>
              </a:rPr>
              <a:t>Range Holder CP</a:t>
            </a:r>
          </a:p>
          <a:p>
            <a:pPr algn="ctr" defTabSz="914217" fontAlgn="base">
              <a:spcBef>
                <a:spcPct val="0"/>
              </a:spcBef>
              <a:spcAft>
                <a:spcPct val="0"/>
              </a:spcAft>
            </a:pPr>
            <a:r>
              <a:rPr lang="en-GB" sz="1200" b="1" dirty="0">
                <a:solidFill>
                  <a:srgbClr val="FFFFFF"/>
                </a:solidFill>
                <a:latin typeface="Arial" charset="0"/>
                <a:cs typeface="Arial" charset="0"/>
              </a:rPr>
              <a:t>(if diff to LCP)</a:t>
            </a:r>
            <a:endParaRPr lang="en-US" sz="1200" b="1" dirty="0">
              <a:solidFill>
                <a:srgbClr val="FFFFFF"/>
              </a:solidFill>
              <a:latin typeface="Arial" charset="0"/>
              <a:cs typeface="Arial" charset="0"/>
            </a:endParaRPr>
          </a:p>
        </p:txBody>
      </p:sp>
      <p:sp>
        <p:nvSpPr>
          <p:cNvPr id="117" name="Oval 116"/>
          <p:cNvSpPr/>
          <p:nvPr/>
        </p:nvSpPr>
        <p:spPr bwMode="auto">
          <a:xfrm>
            <a:off x="4174463" y="8052327"/>
            <a:ext cx="383116" cy="405124"/>
          </a:xfrm>
          <a:prstGeom prst="ellipse">
            <a:avLst/>
          </a:prstGeom>
          <a:solidFill>
            <a:schemeClr val="bg1"/>
          </a:solidFill>
          <a:ln w="19050" cap="flat" cmpd="sng" algn="ctr">
            <a:solidFill>
              <a:srgbClr val="000000"/>
            </a:solidFill>
            <a:prstDash val="solid"/>
            <a:round/>
            <a:headEnd type="none" w="med" len="med"/>
            <a:tailEnd type="triangle" w="lg" len="med"/>
          </a:ln>
          <a:effectLst/>
        </p:spPr>
        <p:txBody>
          <a:bodyPr vert="horz" wrap="none" lIns="35994" tIns="35994" rIns="35994" bIns="35994" numCol="1" rtlCol="0" anchor="ctr" anchorCtr="0" compatLnSpc="1">
            <a:prstTxWarp prst="textNoShape">
              <a:avLst/>
            </a:prstTxWarp>
            <a:noAutofit/>
          </a:bodyPr>
          <a:lstStyle/>
          <a:p>
            <a:pPr algn="ctr" defTabSz="914217" fontAlgn="base">
              <a:spcBef>
                <a:spcPct val="0"/>
              </a:spcBef>
              <a:spcAft>
                <a:spcPct val="0"/>
              </a:spcAft>
            </a:pPr>
            <a:r>
              <a:rPr lang="en-GB" sz="1400" b="1" dirty="0">
                <a:solidFill>
                  <a:srgbClr val="000000"/>
                </a:solidFill>
                <a:latin typeface="Arial" charset="0"/>
                <a:cs typeface="Arial" charset="0"/>
              </a:rPr>
              <a:t>11</a:t>
            </a:r>
          </a:p>
        </p:txBody>
      </p:sp>
      <p:sp>
        <p:nvSpPr>
          <p:cNvPr id="132" name="Oval 131"/>
          <p:cNvSpPr/>
          <p:nvPr/>
        </p:nvSpPr>
        <p:spPr bwMode="auto">
          <a:xfrm>
            <a:off x="7762837" y="8550722"/>
            <a:ext cx="383116" cy="405124"/>
          </a:xfrm>
          <a:prstGeom prst="ellipse">
            <a:avLst/>
          </a:prstGeom>
          <a:solidFill>
            <a:schemeClr val="bg1"/>
          </a:solidFill>
          <a:ln w="19050" cap="flat" cmpd="sng" algn="ctr">
            <a:solidFill>
              <a:srgbClr val="000000"/>
            </a:solidFill>
            <a:prstDash val="solid"/>
            <a:round/>
            <a:headEnd type="none" w="med" len="med"/>
            <a:tailEnd type="triangle" w="lg" len="med"/>
          </a:ln>
          <a:effectLst/>
        </p:spPr>
        <p:txBody>
          <a:bodyPr vert="horz" wrap="none" lIns="35994" tIns="35994" rIns="35994" bIns="35994" numCol="1" rtlCol="0" anchor="ctr" anchorCtr="0" compatLnSpc="1">
            <a:prstTxWarp prst="textNoShape">
              <a:avLst/>
            </a:prstTxWarp>
            <a:noAutofit/>
          </a:bodyPr>
          <a:lstStyle/>
          <a:p>
            <a:pPr algn="ctr" defTabSz="914217" fontAlgn="base">
              <a:spcBef>
                <a:spcPct val="0"/>
              </a:spcBef>
              <a:spcAft>
                <a:spcPct val="0"/>
              </a:spcAft>
            </a:pPr>
            <a:r>
              <a:rPr lang="en-GB" sz="1400" b="1" dirty="0">
                <a:solidFill>
                  <a:srgbClr val="000000"/>
                </a:solidFill>
                <a:latin typeface="Arial" charset="0"/>
                <a:cs typeface="Arial" charset="0"/>
              </a:rPr>
              <a:t>12</a:t>
            </a:r>
          </a:p>
        </p:txBody>
      </p:sp>
      <p:cxnSp>
        <p:nvCxnSpPr>
          <p:cNvPr id="139" name="Straight Arrow Connector 138"/>
          <p:cNvCxnSpPr>
            <a:stCxn id="132" idx="2"/>
          </p:cNvCxnSpPr>
          <p:nvPr/>
        </p:nvCxnSpPr>
        <p:spPr bwMode="auto">
          <a:xfrm flipH="1">
            <a:off x="4342775" y="8753284"/>
            <a:ext cx="3420062" cy="9466"/>
          </a:xfrm>
          <a:prstGeom prst="straightConnector1">
            <a:avLst/>
          </a:prstGeom>
          <a:solidFill>
            <a:schemeClr val="bg1"/>
          </a:solidFill>
          <a:ln w="19050" cap="flat" cmpd="sng" algn="ctr">
            <a:solidFill>
              <a:srgbClr val="000000"/>
            </a:solidFill>
            <a:prstDash val="solid"/>
            <a:round/>
            <a:headEnd type="none" w="med" len="med"/>
            <a:tailEnd type="arrow"/>
          </a:ln>
          <a:effectLst/>
        </p:spPr>
      </p:cxnSp>
      <p:sp>
        <p:nvSpPr>
          <p:cNvPr id="149" name="Rectangle 148"/>
          <p:cNvSpPr/>
          <p:nvPr/>
        </p:nvSpPr>
        <p:spPr>
          <a:xfrm>
            <a:off x="6044647" y="5433624"/>
            <a:ext cx="1907650" cy="461665"/>
          </a:xfrm>
          <a:prstGeom prst="rect">
            <a:avLst/>
          </a:prstGeom>
        </p:spPr>
        <p:txBody>
          <a:bodyPr wrap="square">
            <a:spAutoFit/>
          </a:bodyPr>
          <a:lstStyle/>
          <a:p>
            <a:pPr algn="ctr" defTabSz="914217" fontAlgn="base">
              <a:spcBef>
                <a:spcPct val="0"/>
              </a:spcBef>
              <a:spcAft>
                <a:spcPct val="0"/>
              </a:spcAft>
            </a:pPr>
            <a:r>
              <a:rPr lang="en-GB" sz="800" dirty="0">
                <a:solidFill>
                  <a:srgbClr val="000000"/>
                </a:solidFill>
                <a:latin typeface="Arial" charset="0"/>
                <a:cs typeface="Arial" charset="0"/>
              </a:rPr>
              <a:t>LP case handler determines need for LNCP input &amp; notifies LNCP accordingly</a:t>
            </a:r>
          </a:p>
        </p:txBody>
      </p:sp>
      <p:sp>
        <p:nvSpPr>
          <p:cNvPr id="151" name="Oval 150"/>
          <p:cNvSpPr/>
          <p:nvPr/>
        </p:nvSpPr>
        <p:spPr bwMode="auto">
          <a:xfrm>
            <a:off x="7765187" y="5671459"/>
            <a:ext cx="383116" cy="405124"/>
          </a:xfrm>
          <a:prstGeom prst="ellipse">
            <a:avLst/>
          </a:prstGeom>
          <a:solidFill>
            <a:schemeClr val="bg1"/>
          </a:solidFill>
          <a:ln w="19050" cap="flat" cmpd="sng" algn="ctr">
            <a:solidFill>
              <a:srgbClr val="000000"/>
            </a:solidFill>
            <a:prstDash val="solid"/>
            <a:round/>
            <a:headEnd type="none" w="med" len="med"/>
            <a:tailEnd type="triangle" w="lg" len="med"/>
          </a:ln>
          <a:effectLst/>
        </p:spPr>
        <p:txBody>
          <a:bodyPr vert="horz" wrap="none" lIns="35994" tIns="35994" rIns="35994" bIns="35994" numCol="1" rtlCol="0" anchor="ctr" anchorCtr="0" compatLnSpc="1">
            <a:prstTxWarp prst="textNoShape">
              <a:avLst/>
            </a:prstTxWarp>
            <a:noAutofit/>
          </a:bodyPr>
          <a:lstStyle/>
          <a:p>
            <a:pPr algn="ctr" defTabSz="914217" fontAlgn="base">
              <a:spcBef>
                <a:spcPct val="0"/>
              </a:spcBef>
              <a:spcAft>
                <a:spcPct val="0"/>
              </a:spcAft>
            </a:pPr>
            <a:r>
              <a:rPr lang="en-GB" sz="1400" b="1" dirty="0">
                <a:solidFill>
                  <a:srgbClr val="000000"/>
                </a:solidFill>
                <a:latin typeface="Arial" charset="0"/>
                <a:cs typeface="Arial" charset="0"/>
              </a:rPr>
              <a:t>7</a:t>
            </a:r>
          </a:p>
        </p:txBody>
      </p:sp>
      <p:sp>
        <p:nvSpPr>
          <p:cNvPr id="152" name="Oval 151"/>
          <p:cNvSpPr/>
          <p:nvPr/>
        </p:nvSpPr>
        <p:spPr bwMode="auto">
          <a:xfrm>
            <a:off x="5977574" y="6369847"/>
            <a:ext cx="383116" cy="405124"/>
          </a:xfrm>
          <a:prstGeom prst="ellipse">
            <a:avLst/>
          </a:prstGeom>
          <a:solidFill>
            <a:schemeClr val="bg1"/>
          </a:solidFill>
          <a:ln w="19050" cap="flat" cmpd="sng" algn="ctr">
            <a:solidFill>
              <a:srgbClr val="000000"/>
            </a:solidFill>
            <a:prstDash val="solid"/>
            <a:round/>
            <a:headEnd type="none" w="med" len="med"/>
            <a:tailEnd type="triangle" w="lg" len="med"/>
          </a:ln>
          <a:effectLst/>
        </p:spPr>
        <p:txBody>
          <a:bodyPr vert="horz" wrap="none" lIns="35994" tIns="35994" rIns="35994" bIns="35994" numCol="1" rtlCol="0" anchor="ctr" anchorCtr="0" compatLnSpc="1">
            <a:prstTxWarp prst="textNoShape">
              <a:avLst/>
            </a:prstTxWarp>
            <a:noAutofit/>
          </a:bodyPr>
          <a:lstStyle/>
          <a:p>
            <a:pPr algn="ctr" defTabSz="914217" fontAlgn="base">
              <a:spcBef>
                <a:spcPct val="0"/>
              </a:spcBef>
              <a:spcAft>
                <a:spcPct val="0"/>
              </a:spcAft>
            </a:pPr>
            <a:r>
              <a:rPr lang="en-GB" sz="1400" b="1" dirty="0">
                <a:solidFill>
                  <a:srgbClr val="000000"/>
                </a:solidFill>
                <a:latin typeface="Arial" charset="0"/>
                <a:cs typeface="Arial" charset="0"/>
              </a:rPr>
              <a:t>8</a:t>
            </a:r>
          </a:p>
        </p:txBody>
      </p:sp>
      <p:cxnSp>
        <p:nvCxnSpPr>
          <p:cNvPr id="154" name="Straight Arrow Connector 153"/>
          <p:cNvCxnSpPr>
            <a:stCxn id="78" idx="6"/>
            <a:endCxn id="152" idx="2"/>
          </p:cNvCxnSpPr>
          <p:nvPr/>
        </p:nvCxnSpPr>
        <p:spPr bwMode="auto">
          <a:xfrm>
            <a:off x="2783037" y="6569235"/>
            <a:ext cx="3194536" cy="3174"/>
          </a:xfrm>
          <a:prstGeom prst="straightConnector1">
            <a:avLst/>
          </a:prstGeom>
          <a:solidFill>
            <a:schemeClr val="bg1"/>
          </a:solidFill>
          <a:ln w="19050" cap="flat" cmpd="sng" algn="ctr">
            <a:solidFill>
              <a:srgbClr val="000000"/>
            </a:solidFill>
            <a:prstDash val="solid"/>
            <a:round/>
            <a:headEnd type="arrow"/>
            <a:tailEnd type="arrow"/>
          </a:ln>
          <a:effectLst/>
        </p:spPr>
      </p:cxnSp>
      <p:cxnSp>
        <p:nvCxnSpPr>
          <p:cNvPr id="156" name="Straight Arrow Connector 155"/>
          <p:cNvCxnSpPr>
            <a:stCxn id="152" idx="6"/>
            <a:endCxn id="77" idx="2"/>
          </p:cNvCxnSpPr>
          <p:nvPr/>
        </p:nvCxnSpPr>
        <p:spPr bwMode="auto">
          <a:xfrm>
            <a:off x="6360689" y="6572409"/>
            <a:ext cx="1403673" cy="0"/>
          </a:xfrm>
          <a:prstGeom prst="straightConnector1">
            <a:avLst/>
          </a:prstGeom>
          <a:solidFill>
            <a:schemeClr val="bg1"/>
          </a:solidFill>
          <a:ln w="19050" cap="flat" cmpd="sng" algn="ctr">
            <a:solidFill>
              <a:srgbClr val="000000"/>
            </a:solidFill>
            <a:prstDash val="solid"/>
            <a:round/>
            <a:headEnd type="arrow"/>
            <a:tailEnd type="arrow"/>
          </a:ln>
          <a:effectLst/>
        </p:spPr>
      </p:cxnSp>
      <p:sp>
        <p:nvSpPr>
          <p:cNvPr id="164" name="Rectangle 163"/>
          <p:cNvSpPr/>
          <p:nvPr/>
        </p:nvSpPr>
        <p:spPr>
          <a:xfrm>
            <a:off x="5015768" y="6801581"/>
            <a:ext cx="2285633" cy="338500"/>
          </a:xfrm>
          <a:prstGeom prst="rect">
            <a:avLst/>
          </a:prstGeom>
        </p:spPr>
        <p:txBody>
          <a:bodyPr wrap="square">
            <a:spAutoFit/>
          </a:bodyPr>
          <a:lstStyle/>
          <a:p>
            <a:pPr algn="ctr" defTabSz="914217" fontAlgn="base">
              <a:spcBef>
                <a:spcPct val="0"/>
              </a:spcBef>
              <a:spcAft>
                <a:spcPct val="0"/>
              </a:spcAft>
            </a:pPr>
            <a:r>
              <a:rPr lang="en-GB" sz="800" dirty="0">
                <a:solidFill>
                  <a:srgbClr val="000000"/>
                </a:solidFill>
                <a:latin typeface="Arial" charset="0"/>
                <a:cs typeface="Arial" charset="0"/>
              </a:rPr>
              <a:t>LNCP, GP &amp; LP resolve any data issues via email/telcon and agree NP OR detail</a:t>
            </a:r>
          </a:p>
        </p:txBody>
      </p:sp>
      <p:sp>
        <p:nvSpPr>
          <p:cNvPr id="167" name="Oval 166"/>
          <p:cNvSpPr/>
          <p:nvPr/>
        </p:nvSpPr>
        <p:spPr bwMode="auto">
          <a:xfrm>
            <a:off x="7765187" y="7144423"/>
            <a:ext cx="383116" cy="405124"/>
          </a:xfrm>
          <a:prstGeom prst="ellipse">
            <a:avLst/>
          </a:prstGeom>
          <a:solidFill>
            <a:schemeClr val="bg1"/>
          </a:solidFill>
          <a:ln w="19050" cap="flat" cmpd="sng" algn="ctr">
            <a:solidFill>
              <a:srgbClr val="000000"/>
            </a:solidFill>
            <a:prstDash val="solid"/>
            <a:round/>
            <a:headEnd type="none" w="med" len="med"/>
            <a:tailEnd type="triangle" w="lg" len="med"/>
          </a:ln>
          <a:effectLst/>
        </p:spPr>
        <p:txBody>
          <a:bodyPr vert="horz" wrap="none" lIns="35994" tIns="35994" rIns="35994" bIns="35994" numCol="1" rtlCol="0" anchor="ctr" anchorCtr="0" compatLnSpc="1">
            <a:prstTxWarp prst="textNoShape">
              <a:avLst/>
            </a:prstTxWarp>
            <a:noAutofit/>
          </a:bodyPr>
          <a:lstStyle/>
          <a:p>
            <a:pPr algn="ctr" defTabSz="914217" fontAlgn="base">
              <a:spcBef>
                <a:spcPct val="0"/>
              </a:spcBef>
              <a:spcAft>
                <a:spcPct val="0"/>
              </a:spcAft>
            </a:pPr>
            <a:r>
              <a:rPr lang="en-GB" sz="1400" b="1" dirty="0">
                <a:solidFill>
                  <a:srgbClr val="000000"/>
                </a:solidFill>
                <a:latin typeface="Arial" charset="0"/>
                <a:cs typeface="Arial" charset="0"/>
              </a:rPr>
              <a:t>9</a:t>
            </a:r>
          </a:p>
        </p:txBody>
      </p:sp>
      <p:sp>
        <p:nvSpPr>
          <p:cNvPr id="169" name="Oval 168"/>
          <p:cNvSpPr/>
          <p:nvPr/>
        </p:nvSpPr>
        <p:spPr bwMode="auto">
          <a:xfrm>
            <a:off x="2399922" y="7128550"/>
            <a:ext cx="383116" cy="405124"/>
          </a:xfrm>
          <a:prstGeom prst="ellipse">
            <a:avLst/>
          </a:prstGeom>
          <a:solidFill>
            <a:schemeClr val="bg1"/>
          </a:solidFill>
          <a:ln w="19050" cap="flat" cmpd="sng" algn="ctr">
            <a:solidFill>
              <a:srgbClr val="000000"/>
            </a:solidFill>
            <a:prstDash val="solid"/>
            <a:round/>
            <a:headEnd type="none" w="med" len="med"/>
            <a:tailEnd type="triangle" w="lg" len="med"/>
          </a:ln>
          <a:effectLst/>
        </p:spPr>
        <p:txBody>
          <a:bodyPr vert="horz" wrap="none" lIns="35994" tIns="35994" rIns="35994" bIns="35994" numCol="1" rtlCol="0" anchor="ctr" anchorCtr="0" compatLnSpc="1">
            <a:prstTxWarp prst="textNoShape">
              <a:avLst/>
            </a:prstTxWarp>
            <a:noAutofit/>
          </a:bodyPr>
          <a:lstStyle/>
          <a:p>
            <a:pPr algn="ctr" defTabSz="914217" fontAlgn="base">
              <a:spcBef>
                <a:spcPct val="0"/>
              </a:spcBef>
              <a:spcAft>
                <a:spcPct val="0"/>
              </a:spcAft>
            </a:pPr>
            <a:r>
              <a:rPr lang="en-GB" sz="1400" b="1" dirty="0">
                <a:solidFill>
                  <a:srgbClr val="000000"/>
                </a:solidFill>
                <a:latin typeface="Arial" charset="0"/>
                <a:cs typeface="Arial" charset="0"/>
              </a:rPr>
              <a:t>9</a:t>
            </a:r>
          </a:p>
        </p:txBody>
      </p:sp>
      <p:sp>
        <p:nvSpPr>
          <p:cNvPr id="170" name="Oval 169"/>
          <p:cNvSpPr/>
          <p:nvPr/>
        </p:nvSpPr>
        <p:spPr bwMode="auto">
          <a:xfrm>
            <a:off x="5977574" y="7144423"/>
            <a:ext cx="383116" cy="405124"/>
          </a:xfrm>
          <a:prstGeom prst="ellipse">
            <a:avLst/>
          </a:prstGeom>
          <a:solidFill>
            <a:schemeClr val="bg1"/>
          </a:solidFill>
          <a:ln w="19050" cap="flat" cmpd="sng" algn="ctr">
            <a:solidFill>
              <a:srgbClr val="000000"/>
            </a:solidFill>
            <a:prstDash val="solid"/>
            <a:round/>
            <a:headEnd type="none" w="med" len="med"/>
            <a:tailEnd type="triangle" w="lg" len="med"/>
          </a:ln>
          <a:effectLst/>
        </p:spPr>
        <p:txBody>
          <a:bodyPr vert="horz" wrap="none" lIns="35994" tIns="35994" rIns="35994" bIns="35994" numCol="1" rtlCol="0" anchor="ctr" anchorCtr="0" compatLnSpc="1">
            <a:prstTxWarp prst="textNoShape">
              <a:avLst/>
            </a:prstTxWarp>
            <a:noAutofit/>
          </a:bodyPr>
          <a:lstStyle/>
          <a:p>
            <a:pPr algn="ctr" defTabSz="914217" fontAlgn="base">
              <a:spcBef>
                <a:spcPct val="0"/>
              </a:spcBef>
              <a:spcAft>
                <a:spcPct val="0"/>
              </a:spcAft>
            </a:pPr>
            <a:r>
              <a:rPr lang="en-GB" sz="1400" b="1" dirty="0">
                <a:solidFill>
                  <a:srgbClr val="000000"/>
                </a:solidFill>
                <a:latin typeface="Arial" charset="0"/>
                <a:cs typeface="Arial" charset="0"/>
              </a:rPr>
              <a:t>9</a:t>
            </a:r>
          </a:p>
        </p:txBody>
      </p:sp>
      <p:cxnSp>
        <p:nvCxnSpPr>
          <p:cNvPr id="171" name="Straight Arrow Connector 170"/>
          <p:cNvCxnSpPr>
            <a:stCxn id="169" idx="6"/>
            <a:endCxn id="170" idx="2"/>
          </p:cNvCxnSpPr>
          <p:nvPr/>
        </p:nvCxnSpPr>
        <p:spPr bwMode="auto">
          <a:xfrm>
            <a:off x="2783037" y="7331113"/>
            <a:ext cx="3194536" cy="15872"/>
          </a:xfrm>
          <a:prstGeom prst="straightConnector1">
            <a:avLst/>
          </a:prstGeom>
          <a:solidFill>
            <a:schemeClr val="bg1"/>
          </a:solidFill>
          <a:ln w="19050" cap="flat" cmpd="sng" algn="ctr">
            <a:solidFill>
              <a:srgbClr val="000000"/>
            </a:solidFill>
            <a:prstDash val="solid"/>
            <a:round/>
            <a:headEnd type="arrow"/>
            <a:tailEnd type="arrow"/>
          </a:ln>
          <a:effectLst/>
        </p:spPr>
      </p:cxnSp>
      <p:cxnSp>
        <p:nvCxnSpPr>
          <p:cNvPr id="172" name="Straight Arrow Connector 171"/>
          <p:cNvCxnSpPr>
            <a:stCxn id="170" idx="6"/>
            <a:endCxn id="167" idx="2"/>
          </p:cNvCxnSpPr>
          <p:nvPr/>
        </p:nvCxnSpPr>
        <p:spPr bwMode="auto">
          <a:xfrm>
            <a:off x="6360689" y="7346985"/>
            <a:ext cx="1404498" cy="0"/>
          </a:xfrm>
          <a:prstGeom prst="straightConnector1">
            <a:avLst/>
          </a:prstGeom>
          <a:solidFill>
            <a:schemeClr val="bg1"/>
          </a:solidFill>
          <a:ln w="19050" cap="flat" cmpd="sng" algn="ctr">
            <a:solidFill>
              <a:srgbClr val="000000"/>
            </a:solidFill>
            <a:prstDash val="solid"/>
            <a:round/>
            <a:headEnd type="arrow"/>
            <a:tailEnd type="arrow"/>
          </a:ln>
          <a:effectLst/>
        </p:spPr>
      </p:cxnSp>
      <p:grpSp>
        <p:nvGrpSpPr>
          <p:cNvPr id="82" name="Group 186"/>
          <p:cNvGrpSpPr/>
          <p:nvPr/>
        </p:nvGrpSpPr>
        <p:grpSpPr>
          <a:xfrm>
            <a:off x="1556015" y="4073846"/>
            <a:ext cx="1965837" cy="405124"/>
            <a:chOff x="2901123" y="1901643"/>
            <a:chExt cx="1966152" cy="405189"/>
          </a:xfrm>
        </p:grpSpPr>
        <p:sp>
          <p:nvSpPr>
            <p:cNvPr id="83" name="TextBox 82"/>
            <p:cNvSpPr txBox="1"/>
            <p:nvPr/>
          </p:nvSpPr>
          <p:spPr>
            <a:xfrm>
              <a:off x="3175507" y="1929096"/>
              <a:ext cx="1691768" cy="338554"/>
            </a:xfrm>
            <a:prstGeom prst="rect">
              <a:avLst/>
            </a:prstGeom>
            <a:solidFill>
              <a:schemeClr val="bg1"/>
            </a:solidFill>
            <a:ln w="19050">
              <a:solidFill>
                <a:srgbClr val="000000"/>
              </a:solidFill>
            </a:ln>
          </p:spPr>
          <p:txBody>
            <a:bodyPr wrap="square" rtlCol="0">
              <a:spAutoFit/>
            </a:bodyPr>
            <a:lstStyle/>
            <a:p>
              <a:pPr algn="ctr" defTabSz="914217" fontAlgn="base">
                <a:spcBef>
                  <a:spcPct val="0"/>
                </a:spcBef>
                <a:spcAft>
                  <a:spcPct val="0"/>
                </a:spcAft>
              </a:pPr>
              <a:r>
                <a:rPr lang="en-GB" sz="800" dirty="0">
                  <a:solidFill>
                    <a:srgbClr val="000000"/>
                  </a:solidFill>
                  <a:latin typeface="Arial" charset="0"/>
                  <a:cs typeface="Arial" charset="0"/>
                </a:rPr>
                <a:t>Case Handler (CH) completes  </a:t>
              </a:r>
            </a:p>
            <a:p>
              <a:pPr algn="ctr" defTabSz="914217" fontAlgn="base">
                <a:spcBef>
                  <a:spcPct val="0"/>
                </a:spcBef>
                <a:spcAft>
                  <a:spcPct val="0"/>
                </a:spcAft>
              </a:pPr>
              <a:r>
                <a:rPr lang="en-GB" sz="800" dirty="0">
                  <a:solidFill>
                    <a:srgbClr val="000000"/>
                  </a:solidFill>
                  <a:latin typeface="Arial" charset="0"/>
                  <a:cs typeface="Arial" charset="0"/>
                </a:rPr>
                <a:t>Check List</a:t>
              </a:r>
            </a:p>
          </p:txBody>
        </p:sp>
        <p:sp>
          <p:nvSpPr>
            <p:cNvPr id="84" name="Oval 83"/>
            <p:cNvSpPr/>
            <p:nvPr/>
          </p:nvSpPr>
          <p:spPr bwMode="auto">
            <a:xfrm>
              <a:off x="2901123" y="1901643"/>
              <a:ext cx="383177" cy="405189"/>
            </a:xfrm>
            <a:prstGeom prst="ellipse">
              <a:avLst/>
            </a:prstGeom>
            <a:solidFill>
              <a:schemeClr val="bg1"/>
            </a:solidFill>
            <a:ln w="19050" cap="flat" cmpd="sng" algn="ctr">
              <a:solidFill>
                <a:srgbClr val="000000"/>
              </a:solidFill>
              <a:prstDash val="solid"/>
              <a:round/>
              <a:headEnd type="none" w="med" len="med"/>
              <a:tailEnd type="triangle" w="lg" len="med"/>
            </a:ln>
            <a:effectLst/>
          </p:spPr>
          <p:txBody>
            <a:bodyPr vert="horz" wrap="square" lIns="35994" tIns="35994" rIns="35994" bIns="35994" numCol="1" rtlCol="0" anchor="ctr" anchorCtr="0" compatLnSpc="1">
              <a:prstTxWarp prst="textNoShape">
                <a:avLst/>
              </a:prstTxWarp>
              <a:spAutoFit/>
            </a:bodyPr>
            <a:lstStyle/>
            <a:p>
              <a:pPr algn="ctr" defTabSz="914217" fontAlgn="base">
                <a:spcBef>
                  <a:spcPct val="0"/>
                </a:spcBef>
                <a:spcAft>
                  <a:spcPct val="0"/>
                </a:spcAft>
              </a:pPr>
              <a:r>
                <a:rPr lang="en-GB" sz="1400" b="1" dirty="0">
                  <a:solidFill>
                    <a:srgbClr val="000000"/>
                  </a:solidFill>
                  <a:latin typeface="Arial" charset="0"/>
                  <a:cs typeface="Arial" charset="0"/>
                </a:rPr>
                <a:t>4</a:t>
              </a:r>
            </a:p>
          </p:txBody>
        </p:sp>
      </p:grpSp>
      <p:grpSp>
        <p:nvGrpSpPr>
          <p:cNvPr id="85" name="Group 65"/>
          <p:cNvGrpSpPr/>
          <p:nvPr/>
        </p:nvGrpSpPr>
        <p:grpSpPr>
          <a:xfrm>
            <a:off x="1568596" y="3546433"/>
            <a:ext cx="1966471" cy="405124"/>
            <a:chOff x="4424488" y="1682822"/>
            <a:chExt cx="1966786" cy="405189"/>
          </a:xfrm>
        </p:grpSpPr>
        <p:sp>
          <p:nvSpPr>
            <p:cNvPr id="86" name="TextBox 85"/>
            <p:cNvSpPr txBox="1"/>
            <p:nvPr/>
          </p:nvSpPr>
          <p:spPr>
            <a:xfrm>
              <a:off x="4629150" y="1710275"/>
              <a:ext cx="1762124" cy="338554"/>
            </a:xfrm>
            <a:prstGeom prst="rect">
              <a:avLst/>
            </a:prstGeom>
            <a:solidFill>
              <a:schemeClr val="bg1"/>
            </a:solidFill>
            <a:ln w="19050">
              <a:solidFill>
                <a:srgbClr val="000000"/>
              </a:solidFill>
            </a:ln>
          </p:spPr>
          <p:txBody>
            <a:bodyPr wrap="square" rtlCol="0">
              <a:spAutoFit/>
            </a:bodyPr>
            <a:lstStyle/>
            <a:p>
              <a:pPr algn="ctr" defTabSz="914217" fontAlgn="base">
                <a:spcBef>
                  <a:spcPct val="0"/>
                </a:spcBef>
                <a:spcAft>
                  <a:spcPct val="0"/>
                </a:spcAft>
              </a:pPr>
              <a:r>
                <a:rPr lang="en-GB" sz="800" dirty="0">
                  <a:solidFill>
                    <a:srgbClr val="000000"/>
                  </a:solidFill>
                  <a:latin typeface="Arial" charset="0"/>
                  <a:cs typeface="Arial" charset="0"/>
                </a:rPr>
                <a:t>GP assigns</a:t>
              </a:r>
            </a:p>
            <a:p>
              <a:pPr algn="ctr" defTabSz="914217" fontAlgn="base">
                <a:spcBef>
                  <a:spcPct val="0"/>
                </a:spcBef>
                <a:spcAft>
                  <a:spcPct val="0"/>
                </a:spcAft>
              </a:pPr>
              <a:r>
                <a:rPr lang="en-GB" sz="800" dirty="0">
                  <a:solidFill>
                    <a:srgbClr val="000000"/>
                  </a:solidFill>
                  <a:latin typeface="Arial" charset="0"/>
                  <a:cs typeface="Arial" charset="0"/>
                </a:rPr>
                <a:t> Case Handler</a:t>
              </a:r>
            </a:p>
          </p:txBody>
        </p:sp>
        <p:sp>
          <p:nvSpPr>
            <p:cNvPr id="87" name="Oval 86"/>
            <p:cNvSpPr/>
            <p:nvPr/>
          </p:nvSpPr>
          <p:spPr bwMode="auto">
            <a:xfrm>
              <a:off x="4424488" y="1682822"/>
              <a:ext cx="383177" cy="405189"/>
            </a:xfrm>
            <a:prstGeom prst="ellipse">
              <a:avLst/>
            </a:prstGeom>
            <a:solidFill>
              <a:schemeClr val="bg1"/>
            </a:solidFill>
            <a:ln w="19050" cap="flat" cmpd="sng" algn="ctr">
              <a:solidFill>
                <a:srgbClr val="000000"/>
              </a:solidFill>
              <a:prstDash val="solid"/>
              <a:round/>
              <a:headEnd type="none" w="med" len="med"/>
              <a:tailEnd type="triangle" w="lg" len="med"/>
            </a:ln>
            <a:effectLst/>
          </p:spPr>
          <p:txBody>
            <a:bodyPr vert="horz" wrap="none" lIns="35994" tIns="35994" rIns="35994" bIns="35994" numCol="1" rtlCol="0" anchor="ctr" anchorCtr="0" compatLnSpc="1">
              <a:prstTxWarp prst="textNoShape">
                <a:avLst/>
              </a:prstTxWarp>
              <a:noAutofit/>
            </a:bodyPr>
            <a:lstStyle/>
            <a:p>
              <a:pPr algn="ctr" defTabSz="914217" fontAlgn="base">
                <a:spcBef>
                  <a:spcPct val="0"/>
                </a:spcBef>
                <a:spcAft>
                  <a:spcPct val="0"/>
                </a:spcAft>
              </a:pPr>
              <a:r>
                <a:rPr lang="en-GB" sz="1600" b="1" dirty="0">
                  <a:solidFill>
                    <a:srgbClr val="000000"/>
                  </a:solidFill>
                  <a:latin typeface="Arial" charset="0"/>
                  <a:cs typeface="Arial" charset="0"/>
                </a:rPr>
                <a:t>3</a:t>
              </a:r>
              <a:endParaRPr lang="en-GB" sz="1400" b="1" dirty="0">
                <a:solidFill>
                  <a:srgbClr val="000000"/>
                </a:solidFill>
                <a:latin typeface="Arial" charset="0"/>
                <a:cs typeface="Arial" charset="0"/>
              </a:endParaRPr>
            </a:p>
          </p:txBody>
        </p:sp>
      </p:grpSp>
      <p:grpSp>
        <p:nvGrpSpPr>
          <p:cNvPr id="88" name="Group 65"/>
          <p:cNvGrpSpPr/>
          <p:nvPr/>
        </p:nvGrpSpPr>
        <p:grpSpPr>
          <a:xfrm>
            <a:off x="1544850" y="4597824"/>
            <a:ext cx="1990217" cy="405124"/>
            <a:chOff x="4400738" y="1682822"/>
            <a:chExt cx="1990536" cy="405189"/>
          </a:xfrm>
        </p:grpSpPr>
        <p:sp>
          <p:nvSpPr>
            <p:cNvPr id="89" name="TextBox 88"/>
            <p:cNvSpPr txBox="1"/>
            <p:nvPr/>
          </p:nvSpPr>
          <p:spPr>
            <a:xfrm>
              <a:off x="4629150" y="1771235"/>
              <a:ext cx="1762124" cy="215444"/>
            </a:xfrm>
            <a:prstGeom prst="rect">
              <a:avLst/>
            </a:prstGeom>
            <a:solidFill>
              <a:schemeClr val="bg1"/>
            </a:solidFill>
            <a:ln w="19050">
              <a:solidFill>
                <a:srgbClr val="000000"/>
              </a:solidFill>
            </a:ln>
          </p:spPr>
          <p:txBody>
            <a:bodyPr wrap="square" rtlCol="0">
              <a:spAutoFit/>
            </a:bodyPr>
            <a:lstStyle/>
            <a:p>
              <a:pPr algn="ctr" defTabSz="914217" fontAlgn="base">
                <a:spcBef>
                  <a:spcPct val="0"/>
                </a:spcBef>
                <a:spcAft>
                  <a:spcPct val="0"/>
                </a:spcAft>
              </a:pPr>
              <a:r>
                <a:rPr lang="en-GB" sz="800" dirty="0">
                  <a:solidFill>
                    <a:srgbClr val="000000"/>
                  </a:solidFill>
                  <a:latin typeface="Arial" charset="0"/>
                  <a:cs typeface="Arial" charset="0"/>
                </a:rPr>
                <a:t>GP identifies LNCP &amp; LP </a:t>
              </a:r>
              <a:r>
                <a:rPr lang="en-GB" sz="800" b="1" u="sng" dirty="0">
                  <a:solidFill>
                    <a:srgbClr val="000000"/>
                  </a:solidFill>
                  <a:latin typeface="Arial" charset="0"/>
                  <a:cs typeface="Arial" charset="0"/>
                </a:rPr>
                <a:t>(Note 3)</a:t>
              </a:r>
            </a:p>
          </p:txBody>
        </p:sp>
        <p:sp>
          <p:nvSpPr>
            <p:cNvPr id="91" name="Oval 90"/>
            <p:cNvSpPr/>
            <p:nvPr/>
          </p:nvSpPr>
          <p:spPr bwMode="auto">
            <a:xfrm>
              <a:off x="4400738" y="1682822"/>
              <a:ext cx="383177" cy="405189"/>
            </a:xfrm>
            <a:prstGeom prst="ellipse">
              <a:avLst/>
            </a:prstGeom>
            <a:solidFill>
              <a:schemeClr val="bg1"/>
            </a:solidFill>
            <a:ln w="19050" cap="flat" cmpd="sng" algn="ctr">
              <a:solidFill>
                <a:srgbClr val="000000"/>
              </a:solidFill>
              <a:prstDash val="solid"/>
              <a:round/>
              <a:headEnd type="none" w="med" len="med"/>
              <a:tailEnd type="triangle" w="lg" len="med"/>
            </a:ln>
            <a:effectLst/>
          </p:spPr>
          <p:txBody>
            <a:bodyPr vert="horz" wrap="none" lIns="35994" tIns="35994" rIns="35994" bIns="35994" numCol="1" rtlCol="0" anchor="ctr" anchorCtr="0" compatLnSpc="1">
              <a:prstTxWarp prst="textNoShape">
                <a:avLst/>
              </a:prstTxWarp>
              <a:noAutofit/>
            </a:bodyPr>
            <a:lstStyle/>
            <a:p>
              <a:pPr algn="ctr" defTabSz="914217" fontAlgn="base">
                <a:spcBef>
                  <a:spcPct val="0"/>
                </a:spcBef>
                <a:spcAft>
                  <a:spcPct val="0"/>
                </a:spcAft>
              </a:pPr>
              <a:r>
                <a:rPr lang="en-GB" sz="1600" b="1" dirty="0">
                  <a:solidFill>
                    <a:srgbClr val="000000"/>
                  </a:solidFill>
                  <a:latin typeface="Arial" charset="0"/>
                  <a:cs typeface="Arial" charset="0"/>
                </a:rPr>
                <a:t>5</a:t>
              </a:r>
              <a:endParaRPr lang="en-GB" sz="1400" b="1" dirty="0">
                <a:solidFill>
                  <a:srgbClr val="000000"/>
                </a:solidFill>
                <a:latin typeface="Arial" charset="0"/>
                <a:cs typeface="Arial" charset="0"/>
              </a:endParaRPr>
            </a:p>
          </p:txBody>
        </p:sp>
      </p:grpSp>
      <p:sp>
        <p:nvSpPr>
          <p:cNvPr id="92" name="Rectangle 91"/>
          <p:cNvSpPr/>
          <p:nvPr/>
        </p:nvSpPr>
        <p:spPr>
          <a:xfrm>
            <a:off x="2705196" y="5117378"/>
            <a:ext cx="3374064" cy="338500"/>
          </a:xfrm>
          <a:prstGeom prst="rect">
            <a:avLst/>
          </a:prstGeom>
        </p:spPr>
        <p:txBody>
          <a:bodyPr wrap="square">
            <a:spAutoFit/>
          </a:bodyPr>
          <a:lstStyle/>
          <a:p>
            <a:pPr algn="ctr" defTabSz="914217" fontAlgn="base">
              <a:spcBef>
                <a:spcPct val="0"/>
              </a:spcBef>
              <a:spcAft>
                <a:spcPct val="0"/>
              </a:spcAft>
            </a:pPr>
            <a:r>
              <a:rPr lang="en-GB" sz="800" dirty="0">
                <a:solidFill>
                  <a:srgbClr val="000000"/>
                </a:solidFill>
                <a:latin typeface="Arial" charset="0"/>
                <a:cs typeface="Arial" charset="0"/>
              </a:rPr>
              <a:t>GP submits Email template + </a:t>
            </a:r>
            <a:r>
              <a:rPr lang="en-GB" sz="800" dirty="0" err="1">
                <a:solidFill>
                  <a:srgbClr val="000000"/>
                </a:solidFill>
                <a:latin typeface="Arial" charset="0"/>
                <a:cs typeface="Arial" charset="0"/>
              </a:rPr>
              <a:t>CLoA</a:t>
            </a:r>
            <a:r>
              <a:rPr lang="en-GB" sz="800" dirty="0">
                <a:solidFill>
                  <a:srgbClr val="000000"/>
                </a:solidFill>
                <a:latin typeface="Arial" charset="0"/>
                <a:cs typeface="Arial" charset="0"/>
              </a:rPr>
              <a:t>  + draft NPOR  to LP nominated contact  (&lt;5WD SLA commences)</a:t>
            </a:r>
          </a:p>
        </p:txBody>
      </p:sp>
      <p:sp>
        <p:nvSpPr>
          <p:cNvPr id="94" name="Oval 93"/>
          <p:cNvSpPr/>
          <p:nvPr/>
        </p:nvSpPr>
        <p:spPr bwMode="auto">
          <a:xfrm>
            <a:off x="2384050" y="5256235"/>
            <a:ext cx="383116" cy="405124"/>
          </a:xfrm>
          <a:prstGeom prst="ellipse">
            <a:avLst/>
          </a:prstGeom>
          <a:solidFill>
            <a:schemeClr val="bg1"/>
          </a:solidFill>
          <a:ln w="19050" cap="flat" cmpd="sng" algn="ctr">
            <a:solidFill>
              <a:srgbClr val="000000"/>
            </a:solidFill>
            <a:prstDash val="solid"/>
            <a:round/>
            <a:headEnd type="none" w="med" len="med"/>
            <a:tailEnd type="triangle" w="lg" len="med"/>
          </a:ln>
          <a:effectLst/>
        </p:spPr>
        <p:txBody>
          <a:bodyPr vert="horz" wrap="none" lIns="35994" tIns="35994" rIns="35994" bIns="35994" numCol="1" rtlCol="0" anchor="ctr" anchorCtr="0" compatLnSpc="1">
            <a:prstTxWarp prst="textNoShape">
              <a:avLst/>
            </a:prstTxWarp>
            <a:noAutofit/>
          </a:bodyPr>
          <a:lstStyle/>
          <a:p>
            <a:pPr algn="ctr" defTabSz="914217" fontAlgn="base">
              <a:spcBef>
                <a:spcPct val="0"/>
              </a:spcBef>
              <a:spcAft>
                <a:spcPct val="0"/>
              </a:spcAft>
            </a:pPr>
            <a:r>
              <a:rPr lang="en-GB" sz="1400" b="1" dirty="0">
                <a:solidFill>
                  <a:srgbClr val="000000"/>
                </a:solidFill>
                <a:latin typeface="Arial" charset="0"/>
                <a:cs typeface="Arial" charset="0"/>
              </a:rPr>
              <a:t>6</a:t>
            </a:r>
          </a:p>
        </p:txBody>
      </p:sp>
      <p:cxnSp>
        <p:nvCxnSpPr>
          <p:cNvPr id="114" name="Straight Arrow Connector 113"/>
          <p:cNvCxnSpPr>
            <a:stCxn id="94" idx="6"/>
          </p:cNvCxnSpPr>
          <p:nvPr/>
        </p:nvCxnSpPr>
        <p:spPr bwMode="auto">
          <a:xfrm flipV="1">
            <a:off x="2767166" y="5434897"/>
            <a:ext cx="3418959" cy="23900"/>
          </a:xfrm>
          <a:prstGeom prst="straightConnector1">
            <a:avLst/>
          </a:prstGeom>
          <a:solidFill>
            <a:schemeClr val="bg1"/>
          </a:solidFill>
          <a:ln w="19050" cap="flat" cmpd="sng" algn="ctr">
            <a:solidFill>
              <a:srgbClr val="000000"/>
            </a:solidFill>
            <a:prstDash val="solid"/>
            <a:round/>
            <a:headEnd type="none" w="med" len="med"/>
            <a:tailEnd type="arrow"/>
          </a:ln>
          <a:effectLst/>
        </p:spPr>
      </p:cxnSp>
      <p:sp>
        <p:nvSpPr>
          <p:cNvPr id="125" name="Oval 124"/>
          <p:cNvSpPr/>
          <p:nvPr/>
        </p:nvSpPr>
        <p:spPr bwMode="auto">
          <a:xfrm>
            <a:off x="2396748" y="7763489"/>
            <a:ext cx="383116" cy="405124"/>
          </a:xfrm>
          <a:prstGeom prst="ellipse">
            <a:avLst/>
          </a:prstGeom>
          <a:solidFill>
            <a:schemeClr val="bg1"/>
          </a:solidFill>
          <a:ln w="19050" cap="flat" cmpd="sng" algn="ctr">
            <a:solidFill>
              <a:srgbClr val="000000"/>
            </a:solidFill>
            <a:prstDash val="solid"/>
            <a:round/>
            <a:headEnd type="none" w="med" len="med"/>
            <a:tailEnd type="triangle" w="lg" len="med"/>
          </a:ln>
          <a:effectLst/>
        </p:spPr>
        <p:txBody>
          <a:bodyPr vert="horz" wrap="none" lIns="35994" tIns="35994" rIns="35994" bIns="35994" numCol="1" rtlCol="0" anchor="ctr" anchorCtr="0" compatLnSpc="1">
            <a:prstTxWarp prst="textNoShape">
              <a:avLst/>
            </a:prstTxWarp>
            <a:noAutofit/>
          </a:bodyPr>
          <a:lstStyle/>
          <a:p>
            <a:pPr algn="ctr" defTabSz="914217" fontAlgn="base">
              <a:spcBef>
                <a:spcPct val="0"/>
              </a:spcBef>
              <a:spcAft>
                <a:spcPct val="0"/>
              </a:spcAft>
            </a:pPr>
            <a:r>
              <a:rPr lang="en-GB" sz="1400" b="1" dirty="0">
                <a:solidFill>
                  <a:srgbClr val="000000"/>
                </a:solidFill>
                <a:latin typeface="Arial" charset="0"/>
                <a:cs typeface="Arial" charset="0"/>
              </a:rPr>
              <a:t>10</a:t>
            </a:r>
          </a:p>
        </p:txBody>
      </p:sp>
      <p:sp>
        <p:nvSpPr>
          <p:cNvPr id="126" name="Rectangle 125"/>
          <p:cNvSpPr/>
          <p:nvPr/>
        </p:nvSpPr>
        <p:spPr>
          <a:xfrm>
            <a:off x="2665894" y="7626275"/>
            <a:ext cx="1524507" cy="338500"/>
          </a:xfrm>
          <a:prstGeom prst="rect">
            <a:avLst/>
          </a:prstGeom>
        </p:spPr>
        <p:txBody>
          <a:bodyPr wrap="square">
            <a:spAutoFit/>
          </a:bodyPr>
          <a:lstStyle/>
          <a:p>
            <a:pPr algn="ctr" defTabSz="914217" fontAlgn="base">
              <a:spcBef>
                <a:spcPct val="0"/>
              </a:spcBef>
              <a:spcAft>
                <a:spcPct val="0"/>
              </a:spcAft>
            </a:pPr>
            <a:r>
              <a:rPr lang="en-GB" sz="800" dirty="0">
                <a:solidFill>
                  <a:srgbClr val="000000"/>
                </a:solidFill>
                <a:latin typeface="Arial" charset="0"/>
                <a:cs typeface="Arial" charset="0"/>
              </a:rPr>
              <a:t>GP submits Port Order details to GNCP</a:t>
            </a:r>
          </a:p>
        </p:txBody>
      </p:sp>
      <p:cxnSp>
        <p:nvCxnSpPr>
          <p:cNvPr id="127" name="Straight Arrow Connector 126"/>
          <p:cNvCxnSpPr/>
          <p:nvPr/>
        </p:nvCxnSpPr>
        <p:spPr bwMode="auto">
          <a:xfrm flipV="1">
            <a:off x="2805260" y="7953296"/>
            <a:ext cx="1537516" cy="58"/>
          </a:xfrm>
          <a:prstGeom prst="straightConnector1">
            <a:avLst/>
          </a:prstGeom>
          <a:solidFill>
            <a:schemeClr val="bg1"/>
          </a:solidFill>
          <a:ln w="19050" cap="flat" cmpd="sng" algn="ctr">
            <a:solidFill>
              <a:srgbClr val="000000"/>
            </a:solidFill>
            <a:prstDash val="solid"/>
            <a:round/>
            <a:headEnd type="none" w="med" len="med"/>
            <a:tailEnd type="arrow"/>
          </a:ln>
          <a:effectLst/>
        </p:spPr>
      </p:cxnSp>
      <p:sp>
        <p:nvSpPr>
          <p:cNvPr id="128" name="Oval 127"/>
          <p:cNvSpPr/>
          <p:nvPr/>
        </p:nvSpPr>
        <p:spPr bwMode="auto">
          <a:xfrm>
            <a:off x="4161765" y="8991976"/>
            <a:ext cx="383116" cy="405124"/>
          </a:xfrm>
          <a:prstGeom prst="ellipse">
            <a:avLst/>
          </a:prstGeom>
          <a:solidFill>
            <a:schemeClr val="bg1"/>
          </a:solidFill>
          <a:ln w="19050" cap="flat" cmpd="sng" algn="ctr">
            <a:solidFill>
              <a:srgbClr val="000000"/>
            </a:solidFill>
            <a:prstDash val="solid"/>
            <a:round/>
            <a:headEnd type="none" w="med" len="med"/>
            <a:tailEnd type="triangle" w="lg" len="med"/>
          </a:ln>
          <a:effectLst/>
        </p:spPr>
        <p:txBody>
          <a:bodyPr vert="horz" wrap="none" lIns="35994" tIns="35994" rIns="35994" bIns="35994" numCol="1" rtlCol="0" anchor="ctr" anchorCtr="0" compatLnSpc="1">
            <a:prstTxWarp prst="textNoShape">
              <a:avLst/>
            </a:prstTxWarp>
            <a:noAutofit/>
          </a:bodyPr>
          <a:lstStyle/>
          <a:p>
            <a:pPr algn="ctr" defTabSz="914217" fontAlgn="base">
              <a:spcBef>
                <a:spcPct val="0"/>
              </a:spcBef>
              <a:spcAft>
                <a:spcPct val="0"/>
              </a:spcAft>
            </a:pPr>
            <a:r>
              <a:rPr lang="en-GB" sz="1400" b="1" dirty="0">
                <a:solidFill>
                  <a:srgbClr val="000000"/>
                </a:solidFill>
                <a:latin typeface="Arial" charset="0"/>
                <a:cs typeface="Arial" charset="0"/>
              </a:rPr>
              <a:t>13</a:t>
            </a:r>
          </a:p>
        </p:txBody>
      </p:sp>
      <p:cxnSp>
        <p:nvCxnSpPr>
          <p:cNvPr id="129" name="Straight Arrow Connector 128"/>
          <p:cNvCxnSpPr>
            <a:stCxn id="128" idx="2"/>
          </p:cNvCxnSpPr>
          <p:nvPr/>
        </p:nvCxnSpPr>
        <p:spPr bwMode="auto">
          <a:xfrm flipH="1" flipV="1">
            <a:off x="2590457" y="9194482"/>
            <a:ext cx="1571308" cy="57"/>
          </a:xfrm>
          <a:prstGeom prst="straightConnector1">
            <a:avLst/>
          </a:prstGeom>
          <a:solidFill>
            <a:schemeClr val="bg1"/>
          </a:solidFill>
          <a:ln w="19050" cap="flat" cmpd="sng" algn="ctr">
            <a:solidFill>
              <a:srgbClr val="000000"/>
            </a:solidFill>
            <a:prstDash val="solid"/>
            <a:round/>
            <a:headEnd type="none" w="med" len="med"/>
            <a:tailEnd type="arrow"/>
          </a:ln>
          <a:effectLst/>
        </p:spPr>
      </p:cxnSp>
      <p:sp>
        <p:nvSpPr>
          <p:cNvPr id="130" name="Rectangle 129"/>
          <p:cNvSpPr/>
          <p:nvPr/>
        </p:nvSpPr>
        <p:spPr>
          <a:xfrm>
            <a:off x="3199208" y="8981742"/>
            <a:ext cx="1015021" cy="215444"/>
          </a:xfrm>
          <a:prstGeom prst="rect">
            <a:avLst/>
          </a:prstGeom>
        </p:spPr>
        <p:txBody>
          <a:bodyPr wrap="none">
            <a:spAutoFit/>
          </a:bodyPr>
          <a:lstStyle/>
          <a:p>
            <a:pPr defTabSz="914217" fontAlgn="base">
              <a:spcBef>
                <a:spcPct val="0"/>
              </a:spcBef>
              <a:spcAft>
                <a:spcPct val="0"/>
              </a:spcAft>
            </a:pPr>
            <a:r>
              <a:rPr lang="en-GB" sz="800" dirty="0">
                <a:solidFill>
                  <a:srgbClr val="000000"/>
                </a:solidFill>
                <a:latin typeface="Arial" charset="0"/>
                <a:cs typeface="Arial" charset="0"/>
              </a:rPr>
              <a:t>GNCP notifies GP</a:t>
            </a:r>
          </a:p>
        </p:txBody>
      </p:sp>
      <p:sp>
        <p:nvSpPr>
          <p:cNvPr id="97" name="TextBox 96"/>
          <p:cNvSpPr txBox="1"/>
          <p:nvPr/>
        </p:nvSpPr>
        <p:spPr>
          <a:xfrm>
            <a:off x="8299035" y="5842219"/>
            <a:ext cx="1211869" cy="584681"/>
          </a:xfrm>
          <a:prstGeom prst="rect">
            <a:avLst/>
          </a:prstGeom>
          <a:noFill/>
        </p:spPr>
        <p:txBody>
          <a:bodyPr wrap="none" rtlCol="0">
            <a:spAutoFit/>
          </a:bodyPr>
          <a:lstStyle/>
          <a:p>
            <a:pPr algn="ctr" defTabSz="914217" fontAlgn="base">
              <a:spcBef>
                <a:spcPct val="0"/>
              </a:spcBef>
              <a:spcAft>
                <a:spcPct val="0"/>
              </a:spcAft>
            </a:pPr>
            <a:r>
              <a:rPr lang="en-GB" sz="1600" b="1" u="sng" dirty="0">
                <a:solidFill>
                  <a:srgbClr val="642566"/>
                </a:solidFill>
                <a:latin typeface="Arial" charset="0"/>
                <a:cs typeface="Arial" charset="0"/>
              </a:rPr>
              <a:t>Pre-NPOR</a:t>
            </a:r>
          </a:p>
          <a:p>
            <a:pPr algn="ctr" defTabSz="914217" fontAlgn="base">
              <a:spcBef>
                <a:spcPct val="0"/>
              </a:spcBef>
              <a:spcAft>
                <a:spcPct val="0"/>
              </a:spcAft>
            </a:pPr>
            <a:r>
              <a:rPr lang="en-GB" sz="1600" b="1" u="sng" dirty="0">
                <a:solidFill>
                  <a:srgbClr val="642566"/>
                </a:solidFill>
                <a:latin typeface="Arial" charset="0"/>
                <a:cs typeface="Arial" charset="0"/>
              </a:rPr>
              <a:t> Validation</a:t>
            </a:r>
          </a:p>
        </p:txBody>
      </p:sp>
      <p:sp>
        <p:nvSpPr>
          <p:cNvPr id="103" name="TextBox 102"/>
          <p:cNvSpPr txBox="1"/>
          <p:nvPr/>
        </p:nvSpPr>
        <p:spPr>
          <a:xfrm>
            <a:off x="219882" y="12159002"/>
            <a:ext cx="10081336" cy="4338954"/>
          </a:xfrm>
          <a:prstGeom prst="rect">
            <a:avLst/>
          </a:prstGeom>
          <a:noFill/>
        </p:spPr>
        <p:txBody>
          <a:bodyPr wrap="none" rtlCol="0">
            <a:spAutoFit/>
          </a:bodyPr>
          <a:lstStyle/>
          <a:p>
            <a:pPr defTabSz="914217" fontAlgn="base">
              <a:spcBef>
                <a:spcPct val="0"/>
              </a:spcBef>
              <a:spcAft>
                <a:spcPct val="0"/>
              </a:spcAft>
            </a:pPr>
            <a:r>
              <a:rPr lang="en-GB" sz="1200" b="1" u="sng" dirty="0">
                <a:solidFill>
                  <a:srgbClr val="642566"/>
                </a:solidFill>
                <a:latin typeface="Arial" charset="0"/>
                <a:cs typeface="Arial" charset="0"/>
              </a:rPr>
              <a:t>Note 1</a:t>
            </a:r>
          </a:p>
          <a:p>
            <a:pPr defTabSz="914217" fontAlgn="base">
              <a:spcBef>
                <a:spcPct val="0"/>
              </a:spcBef>
              <a:spcAft>
                <a:spcPct val="0"/>
              </a:spcAft>
            </a:pPr>
            <a:r>
              <a:rPr lang="en-GB" sz="1200" dirty="0">
                <a:solidFill>
                  <a:srgbClr val="642566"/>
                </a:solidFill>
                <a:latin typeface="Arial" charset="0"/>
                <a:cs typeface="Arial" charset="0"/>
              </a:rPr>
              <a:t>If LNCP unable to ‘accept’ NPOR, then LNCP should contact GNCP directly to resolve via Phone/email</a:t>
            </a:r>
          </a:p>
          <a:p>
            <a:pPr defTabSz="914217" fontAlgn="base">
              <a:spcBef>
                <a:spcPct val="0"/>
              </a:spcBef>
              <a:spcAft>
                <a:spcPct val="0"/>
              </a:spcAft>
            </a:pPr>
            <a:r>
              <a:rPr lang="en-GB" sz="1200" dirty="0">
                <a:solidFill>
                  <a:srgbClr val="642566"/>
                </a:solidFill>
                <a:latin typeface="Arial" charset="0"/>
                <a:cs typeface="Arial" charset="0"/>
              </a:rPr>
              <a:t> (i.e. NPOR re-submissions not needed if pre-validation stage previously completed)</a:t>
            </a:r>
          </a:p>
          <a:p>
            <a:pPr defTabSz="914217" fontAlgn="base">
              <a:spcBef>
                <a:spcPct val="0"/>
              </a:spcBef>
              <a:spcAft>
                <a:spcPct val="0"/>
              </a:spcAft>
            </a:pPr>
            <a:r>
              <a:rPr lang="en-GB" sz="1200" b="1" u="sng" dirty="0">
                <a:solidFill>
                  <a:srgbClr val="642566"/>
                </a:solidFill>
                <a:latin typeface="Arial" charset="0"/>
                <a:cs typeface="Arial" charset="0"/>
              </a:rPr>
              <a:t>Note 2</a:t>
            </a:r>
          </a:p>
          <a:p>
            <a:pPr defTabSz="914217" fontAlgn="base">
              <a:spcBef>
                <a:spcPct val="0"/>
              </a:spcBef>
              <a:spcAft>
                <a:spcPct val="0"/>
              </a:spcAft>
            </a:pPr>
            <a:r>
              <a:rPr lang="en-GB" sz="1200" u="sng" dirty="0">
                <a:solidFill>
                  <a:srgbClr val="642566"/>
                </a:solidFill>
                <a:latin typeface="Arial" charset="0"/>
                <a:cs typeface="Arial" charset="0"/>
              </a:rPr>
              <a:t>Definitions</a:t>
            </a:r>
          </a:p>
          <a:p>
            <a:pPr defTabSz="914217" fontAlgn="base">
              <a:spcBef>
                <a:spcPct val="0"/>
              </a:spcBef>
              <a:spcAft>
                <a:spcPct val="0"/>
              </a:spcAft>
            </a:pPr>
            <a:r>
              <a:rPr lang="en-GB" sz="1200" u="sng" dirty="0">
                <a:solidFill>
                  <a:srgbClr val="642566"/>
                </a:solidFill>
                <a:latin typeface="Arial" charset="0"/>
                <a:cs typeface="Arial" charset="0"/>
              </a:rPr>
              <a:t>GP = Gaining Party </a:t>
            </a:r>
            <a:r>
              <a:rPr lang="en-GB" sz="1200" dirty="0">
                <a:solidFill>
                  <a:srgbClr val="642566"/>
                </a:solidFill>
                <a:latin typeface="Arial" charset="0"/>
                <a:cs typeface="Arial" charset="0"/>
              </a:rPr>
              <a:t>= Retail CP who uses upstream Network Partner (the GNCP) to facilitate the GP’s number porting obligations </a:t>
            </a:r>
          </a:p>
          <a:p>
            <a:pPr defTabSz="914217" fontAlgn="base">
              <a:spcBef>
                <a:spcPct val="0"/>
              </a:spcBef>
              <a:spcAft>
                <a:spcPct val="0"/>
              </a:spcAft>
            </a:pPr>
            <a:r>
              <a:rPr lang="en-GB" sz="1200" dirty="0">
                <a:solidFill>
                  <a:srgbClr val="642566"/>
                </a:solidFill>
                <a:latin typeface="Arial" charset="0"/>
                <a:cs typeface="Arial" charset="0"/>
              </a:rPr>
              <a:t>Including </a:t>
            </a:r>
            <a:r>
              <a:rPr lang="en-GB" sz="1200" dirty="0" err="1">
                <a:solidFill>
                  <a:srgbClr val="642566"/>
                </a:solidFill>
                <a:latin typeface="Arial" charset="0"/>
                <a:cs typeface="Arial" charset="0"/>
              </a:rPr>
              <a:t>i</a:t>
            </a:r>
            <a:r>
              <a:rPr lang="en-GB" sz="1200" dirty="0">
                <a:solidFill>
                  <a:srgbClr val="642566"/>
                </a:solidFill>
                <a:latin typeface="Arial" charset="0"/>
                <a:cs typeface="Arial" charset="0"/>
              </a:rPr>
              <a:t>) number range hosting ii) Interconnect Service Establishment iii) NPOR generation/receipt iv) POV request handling</a:t>
            </a:r>
          </a:p>
          <a:p>
            <a:pPr defTabSz="914217" fontAlgn="base">
              <a:spcBef>
                <a:spcPct val="0"/>
              </a:spcBef>
              <a:spcAft>
                <a:spcPct val="0"/>
              </a:spcAft>
            </a:pPr>
            <a:r>
              <a:rPr lang="en-GB" sz="1200" u="sng" dirty="0">
                <a:solidFill>
                  <a:srgbClr val="642566"/>
                </a:solidFill>
                <a:latin typeface="Arial" charset="0"/>
                <a:cs typeface="Arial" charset="0"/>
              </a:rPr>
              <a:t>GNCP = Gaining CP </a:t>
            </a:r>
            <a:r>
              <a:rPr lang="en-GB" sz="1200" dirty="0">
                <a:solidFill>
                  <a:srgbClr val="642566"/>
                </a:solidFill>
                <a:latin typeface="Arial" charset="0"/>
                <a:cs typeface="Arial" charset="0"/>
              </a:rPr>
              <a:t>= Network CP who facilitates their own number porting requirements, and, where necessary, for their downstream</a:t>
            </a:r>
          </a:p>
          <a:p>
            <a:pPr defTabSz="914217" fontAlgn="base">
              <a:spcBef>
                <a:spcPct val="0"/>
              </a:spcBef>
              <a:spcAft>
                <a:spcPct val="0"/>
              </a:spcAft>
            </a:pPr>
            <a:r>
              <a:rPr lang="en-GB" sz="1200" dirty="0">
                <a:solidFill>
                  <a:srgbClr val="642566"/>
                </a:solidFill>
                <a:latin typeface="Arial" charset="0"/>
                <a:cs typeface="Arial" charset="0"/>
              </a:rPr>
              <a:t> retail partners (i.e. GPs). </a:t>
            </a:r>
          </a:p>
          <a:p>
            <a:pPr defTabSz="914217" fontAlgn="base">
              <a:spcBef>
                <a:spcPct val="0"/>
              </a:spcBef>
              <a:spcAft>
                <a:spcPct val="0"/>
              </a:spcAft>
            </a:pPr>
            <a:r>
              <a:rPr lang="en-GB" sz="1200" dirty="0">
                <a:solidFill>
                  <a:srgbClr val="642566"/>
                </a:solidFill>
                <a:latin typeface="Arial" charset="0"/>
                <a:cs typeface="Arial" charset="0"/>
              </a:rPr>
              <a:t>A GCP may service </a:t>
            </a:r>
            <a:r>
              <a:rPr lang="en-GB" sz="1200" dirty="0" err="1">
                <a:solidFill>
                  <a:srgbClr val="642566"/>
                </a:solidFill>
                <a:latin typeface="Arial" charset="0"/>
                <a:cs typeface="Arial" charset="0"/>
              </a:rPr>
              <a:t>i</a:t>
            </a:r>
            <a:r>
              <a:rPr lang="en-GB" sz="1200" dirty="0">
                <a:solidFill>
                  <a:srgbClr val="642566"/>
                </a:solidFill>
                <a:latin typeface="Arial" charset="0"/>
                <a:cs typeface="Arial" charset="0"/>
              </a:rPr>
              <a:t>) End consumers directly ii)downstream Retail CP partners iii) or combination of both</a:t>
            </a:r>
          </a:p>
          <a:p>
            <a:pPr defTabSz="914217" fontAlgn="base">
              <a:spcBef>
                <a:spcPct val="0"/>
              </a:spcBef>
              <a:spcAft>
                <a:spcPct val="0"/>
              </a:spcAft>
            </a:pPr>
            <a:r>
              <a:rPr lang="en-GB" sz="1200" b="1" u="sng" dirty="0">
                <a:solidFill>
                  <a:srgbClr val="642566"/>
                </a:solidFill>
                <a:latin typeface="Arial" charset="0"/>
                <a:cs typeface="Arial" charset="0"/>
              </a:rPr>
              <a:t>Note 3 – (Assumes LCP=RH)</a:t>
            </a:r>
          </a:p>
          <a:p>
            <a:pPr defTabSz="914217" fontAlgn="base">
              <a:spcBef>
                <a:spcPct val="0"/>
              </a:spcBef>
              <a:spcAft>
                <a:spcPct val="0"/>
              </a:spcAft>
            </a:pPr>
            <a:r>
              <a:rPr lang="en-GB" sz="1200" dirty="0">
                <a:solidFill>
                  <a:srgbClr val="642566"/>
                </a:solidFill>
                <a:latin typeface="Arial" charset="0"/>
                <a:cs typeface="Arial" charset="0"/>
              </a:rPr>
              <a:t>GP should ask their Client to identify their current supplier (i.e. the LP)</a:t>
            </a:r>
          </a:p>
          <a:p>
            <a:pPr defTabSz="914217" fontAlgn="base">
              <a:spcBef>
                <a:spcPct val="0"/>
              </a:spcBef>
              <a:spcAft>
                <a:spcPct val="0"/>
              </a:spcAft>
            </a:pPr>
            <a:r>
              <a:rPr lang="en-GB" sz="1200" dirty="0">
                <a:solidFill>
                  <a:srgbClr val="642566"/>
                </a:solidFill>
                <a:latin typeface="Arial" charset="0"/>
                <a:cs typeface="Arial" charset="0"/>
              </a:rPr>
              <a:t>GP can confirm the identify of the LNCP by reference to the Ofcom (Range Holder) Database</a:t>
            </a:r>
          </a:p>
          <a:p>
            <a:pPr defTabSz="914217" fontAlgn="base">
              <a:spcBef>
                <a:spcPct val="0"/>
              </a:spcBef>
              <a:spcAft>
                <a:spcPct val="0"/>
              </a:spcAft>
            </a:pPr>
            <a:r>
              <a:rPr lang="en-GB" sz="1200" dirty="0">
                <a:solidFill>
                  <a:srgbClr val="642566"/>
                </a:solidFill>
                <a:latin typeface="Arial" charset="0"/>
                <a:cs typeface="Arial" charset="0"/>
              </a:rPr>
              <a:t>GP can submit separate email request (inc. Numbers to be ported) to OR designated contact </a:t>
            </a:r>
          </a:p>
          <a:p>
            <a:pPr defTabSz="914217" fontAlgn="base">
              <a:spcBef>
                <a:spcPct val="0"/>
              </a:spcBef>
              <a:spcAft>
                <a:spcPct val="0"/>
              </a:spcAft>
            </a:pPr>
            <a:r>
              <a:rPr lang="en-GB" sz="1200" dirty="0">
                <a:solidFill>
                  <a:srgbClr val="642566"/>
                </a:solidFill>
                <a:latin typeface="Arial" charset="0"/>
                <a:cs typeface="Arial" charset="0"/>
              </a:rPr>
              <a:t>to confirm identity of LNCP and LP (e.g. BTW/</a:t>
            </a:r>
            <a:r>
              <a:rPr lang="en-GB" sz="1200" dirty="0" err="1">
                <a:solidFill>
                  <a:srgbClr val="642566"/>
                </a:solidFill>
                <a:latin typeface="Arial" charset="0"/>
                <a:cs typeface="Arial" charset="0"/>
              </a:rPr>
              <a:t>Ipex</a:t>
            </a:r>
            <a:r>
              <a:rPr lang="en-GB" sz="1200" dirty="0">
                <a:solidFill>
                  <a:srgbClr val="642566"/>
                </a:solidFill>
                <a:latin typeface="Arial" charset="0"/>
                <a:cs typeface="Arial" charset="0"/>
              </a:rPr>
              <a:t> = LNCP, </a:t>
            </a:r>
            <a:r>
              <a:rPr lang="en-GB" sz="1200" dirty="0" err="1">
                <a:solidFill>
                  <a:srgbClr val="642566"/>
                </a:solidFill>
                <a:latin typeface="Arial" charset="0"/>
                <a:cs typeface="Arial" charset="0"/>
              </a:rPr>
              <a:t>VanillaIP</a:t>
            </a:r>
            <a:r>
              <a:rPr lang="en-GB" sz="1200" dirty="0">
                <a:solidFill>
                  <a:srgbClr val="642566"/>
                </a:solidFill>
                <a:latin typeface="Arial" charset="0"/>
                <a:cs typeface="Arial" charset="0"/>
              </a:rPr>
              <a:t>-LP). OR use CSS to confirm LCP/LP identity.</a:t>
            </a:r>
          </a:p>
          <a:p>
            <a:pPr defTabSz="914217" fontAlgn="base">
              <a:spcBef>
                <a:spcPct val="0"/>
              </a:spcBef>
              <a:spcAft>
                <a:spcPct val="0"/>
              </a:spcAft>
            </a:pPr>
            <a:r>
              <a:rPr lang="en-GB" sz="1200" b="1" u="sng" dirty="0">
                <a:solidFill>
                  <a:srgbClr val="642566"/>
                </a:solidFill>
                <a:latin typeface="Arial" charset="0"/>
                <a:cs typeface="Arial" charset="0"/>
              </a:rPr>
              <a:t>Note 4</a:t>
            </a:r>
          </a:p>
          <a:p>
            <a:pPr defTabSz="914217" fontAlgn="base">
              <a:spcBef>
                <a:spcPct val="0"/>
              </a:spcBef>
              <a:spcAft>
                <a:spcPct val="0"/>
              </a:spcAft>
            </a:pPr>
            <a:r>
              <a:rPr lang="en-GB" sz="1200" u="sng" dirty="0">
                <a:solidFill>
                  <a:srgbClr val="642566"/>
                </a:solidFill>
                <a:latin typeface="Arial" charset="0"/>
                <a:cs typeface="Arial" charset="0"/>
              </a:rPr>
              <a:t>Where GP is a WLR CP, </a:t>
            </a:r>
            <a:r>
              <a:rPr lang="en-GB" sz="1200" dirty="0">
                <a:solidFill>
                  <a:srgbClr val="642566"/>
                </a:solidFill>
                <a:latin typeface="Arial" charset="0"/>
                <a:cs typeface="Arial" charset="0"/>
              </a:rPr>
              <a:t>then OR act as GNCP (i.e. Creates &amp; Sends NPOR to LNCP on behalf of GP)</a:t>
            </a:r>
          </a:p>
          <a:p>
            <a:pPr defTabSz="914217" fontAlgn="base">
              <a:spcBef>
                <a:spcPct val="0"/>
              </a:spcBef>
              <a:spcAft>
                <a:spcPct val="0"/>
              </a:spcAft>
            </a:pPr>
            <a:r>
              <a:rPr lang="en-GB" sz="1200" u="sng" dirty="0">
                <a:solidFill>
                  <a:srgbClr val="642566"/>
                </a:solidFill>
                <a:latin typeface="Arial" charset="0"/>
                <a:cs typeface="Arial" charset="0"/>
              </a:rPr>
              <a:t>Where LP is a WLR CP, </a:t>
            </a:r>
            <a:r>
              <a:rPr lang="en-GB" sz="1200" dirty="0">
                <a:solidFill>
                  <a:srgbClr val="642566"/>
                </a:solidFill>
                <a:latin typeface="Arial" charset="0"/>
                <a:cs typeface="Arial" charset="0"/>
              </a:rPr>
              <a:t>then OR act as LNCP (i.e. Receives &amp; Processes NPOR on behalf of LP, accept/reject)</a:t>
            </a:r>
          </a:p>
          <a:p>
            <a:pPr defTabSz="914217" fontAlgn="base">
              <a:spcBef>
                <a:spcPct val="0"/>
              </a:spcBef>
              <a:spcAft>
                <a:spcPct val="0"/>
              </a:spcAft>
            </a:pPr>
            <a:r>
              <a:rPr lang="en-GB" sz="1200" b="1" u="sng" dirty="0">
                <a:solidFill>
                  <a:srgbClr val="642566"/>
                </a:solidFill>
                <a:latin typeface="Arial" charset="0"/>
                <a:cs typeface="Arial" charset="0"/>
              </a:rPr>
              <a:t>Note 5</a:t>
            </a:r>
          </a:p>
          <a:p>
            <a:pPr defTabSz="914217" fontAlgn="base">
              <a:spcBef>
                <a:spcPct val="0"/>
              </a:spcBef>
              <a:spcAft>
                <a:spcPct val="0"/>
              </a:spcAft>
            </a:pPr>
            <a:r>
              <a:rPr lang="en-GB" sz="1200" dirty="0">
                <a:solidFill>
                  <a:srgbClr val="642566"/>
                </a:solidFill>
                <a:latin typeface="Arial" charset="0"/>
                <a:cs typeface="Arial" charset="0"/>
              </a:rPr>
              <a:t>Losing Parties can either register their POV contact details directly with OTA or, may instead, choose not to publish their own contact details but</a:t>
            </a:r>
          </a:p>
          <a:p>
            <a:pPr defTabSz="914217" fontAlgn="base">
              <a:spcBef>
                <a:spcPct val="0"/>
              </a:spcBef>
              <a:spcAft>
                <a:spcPct val="0"/>
              </a:spcAft>
            </a:pPr>
            <a:r>
              <a:rPr lang="en-GB" sz="1200" dirty="0">
                <a:solidFill>
                  <a:srgbClr val="642566"/>
                </a:solidFill>
                <a:latin typeface="Arial" charset="0"/>
                <a:cs typeface="Arial" charset="0"/>
              </a:rPr>
              <a:t>arrange for their Wholesale Partner to manage their POV requests (for imports &amp; exports) on their behalf. In either case, the Wholesaler’s contact </a:t>
            </a:r>
          </a:p>
          <a:p>
            <a:pPr defTabSz="914217" fontAlgn="base">
              <a:spcBef>
                <a:spcPct val="0"/>
              </a:spcBef>
              <a:spcAft>
                <a:spcPct val="0"/>
              </a:spcAft>
            </a:pPr>
            <a:r>
              <a:rPr lang="en-GB" sz="1200" dirty="0">
                <a:solidFill>
                  <a:srgbClr val="642566"/>
                </a:solidFill>
                <a:latin typeface="Arial" charset="0"/>
                <a:cs typeface="Arial" charset="0"/>
              </a:rPr>
              <a:t>details must be on the Central Register.</a:t>
            </a:r>
          </a:p>
          <a:p>
            <a:pPr defTabSz="914217" fontAlgn="base">
              <a:spcBef>
                <a:spcPct val="0"/>
              </a:spcBef>
              <a:spcAft>
                <a:spcPct val="0"/>
              </a:spcAft>
            </a:pPr>
            <a:endParaRPr lang="en-GB" sz="1200" dirty="0">
              <a:solidFill>
                <a:srgbClr val="642566"/>
              </a:solidFill>
              <a:latin typeface="Arial" charset="0"/>
              <a:cs typeface="Arial" charset="0"/>
            </a:endParaRPr>
          </a:p>
        </p:txBody>
      </p:sp>
      <p:sp>
        <p:nvSpPr>
          <p:cNvPr id="104" name="Rectangle 103"/>
          <p:cNvSpPr/>
          <p:nvPr/>
        </p:nvSpPr>
        <p:spPr>
          <a:xfrm>
            <a:off x="4545191" y="8493095"/>
            <a:ext cx="3340316" cy="215409"/>
          </a:xfrm>
          <a:prstGeom prst="rect">
            <a:avLst/>
          </a:prstGeom>
        </p:spPr>
        <p:txBody>
          <a:bodyPr wrap="square">
            <a:spAutoFit/>
          </a:bodyPr>
          <a:lstStyle/>
          <a:p>
            <a:pPr defTabSz="914217" fontAlgn="base">
              <a:spcBef>
                <a:spcPct val="0"/>
              </a:spcBef>
              <a:spcAft>
                <a:spcPct val="0"/>
              </a:spcAft>
            </a:pPr>
            <a:r>
              <a:rPr lang="en-GB" sz="800" dirty="0">
                <a:solidFill>
                  <a:srgbClr val="000000"/>
                </a:solidFill>
                <a:latin typeface="Arial" charset="0"/>
                <a:cs typeface="Arial" charset="0"/>
              </a:rPr>
              <a:t>LNCP Processes NPOR &amp; sends Accept message to GNCP </a:t>
            </a:r>
            <a:r>
              <a:rPr lang="en-GB" sz="800" b="1" u="sng" dirty="0">
                <a:solidFill>
                  <a:srgbClr val="000000"/>
                </a:solidFill>
                <a:latin typeface="Arial" charset="0"/>
                <a:cs typeface="Arial" charset="0"/>
              </a:rPr>
              <a:t>(Note 1)</a:t>
            </a:r>
          </a:p>
        </p:txBody>
      </p:sp>
      <p:grpSp>
        <p:nvGrpSpPr>
          <p:cNvPr id="197" name="Group 196"/>
          <p:cNvGrpSpPr/>
          <p:nvPr/>
        </p:nvGrpSpPr>
        <p:grpSpPr>
          <a:xfrm>
            <a:off x="2559798" y="16755814"/>
            <a:ext cx="4998588" cy="2712179"/>
            <a:chOff x="2560136" y="16392644"/>
            <a:chExt cx="4999390" cy="2712614"/>
          </a:xfrm>
        </p:grpSpPr>
        <p:sp>
          <p:nvSpPr>
            <p:cNvPr id="100" name="TextBox 10"/>
            <p:cNvSpPr txBox="1">
              <a:spLocks noChangeArrowheads="1"/>
            </p:cNvSpPr>
            <p:nvPr/>
          </p:nvSpPr>
          <p:spPr bwMode="auto">
            <a:xfrm>
              <a:off x="2560136" y="17986816"/>
              <a:ext cx="1141274" cy="338554"/>
            </a:xfrm>
            <a:prstGeom prst="rect">
              <a:avLst/>
            </a:prstGeom>
            <a:noFill/>
            <a:ln w="9525">
              <a:noFill/>
              <a:miter lim="800000"/>
              <a:headEnd/>
              <a:tailEnd/>
            </a:ln>
          </p:spPr>
          <p:txBody>
            <a:bodyPr wrap="none">
              <a:spAutoFit/>
            </a:bodyPr>
            <a:lstStyle/>
            <a:p>
              <a:pPr defTabSz="914217" fontAlgn="base">
                <a:spcBef>
                  <a:spcPct val="0"/>
                </a:spcBef>
                <a:spcAft>
                  <a:spcPct val="0"/>
                </a:spcAft>
              </a:pPr>
              <a:r>
                <a:rPr lang="en-GB" sz="1600" u="sng" dirty="0">
                  <a:solidFill>
                    <a:srgbClr val="642566"/>
                  </a:solidFill>
                  <a:latin typeface="Calibri" pitchFamily="34" charset="0"/>
                  <a:cs typeface="Arial" charset="0"/>
                </a:rPr>
                <a:t>Reseller=LP</a:t>
              </a:r>
              <a:endParaRPr lang="en-US" sz="1600" u="sng" dirty="0">
                <a:solidFill>
                  <a:srgbClr val="642566"/>
                </a:solidFill>
                <a:latin typeface="Calibri" pitchFamily="34" charset="0"/>
                <a:cs typeface="Arial" charset="0"/>
              </a:endParaRPr>
            </a:p>
          </p:txBody>
        </p:sp>
        <p:sp>
          <p:nvSpPr>
            <p:cNvPr id="105" name="TextBox 12"/>
            <p:cNvSpPr txBox="1">
              <a:spLocks noChangeArrowheads="1"/>
            </p:cNvSpPr>
            <p:nvPr/>
          </p:nvSpPr>
          <p:spPr bwMode="auto">
            <a:xfrm>
              <a:off x="4955413" y="18766704"/>
              <a:ext cx="417102" cy="338554"/>
            </a:xfrm>
            <a:prstGeom prst="rect">
              <a:avLst/>
            </a:prstGeom>
            <a:noFill/>
            <a:ln w="9525">
              <a:noFill/>
              <a:miter lim="800000"/>
              <a:headEnd/>
              <a:tailEnd/>
            </a:ln>
          </p:spPr>
          <p:txBody>
            <a:bodyPr wrap="none">
              <a:spAutoFit/>
            </a:bodyPr>
            <a:lstStyle/>
            <a:p>
              <a:pPr defTabSz="914217" fontAlgn="base">
                <a:spcBef>
                  <a:spcPct val="0"/>
                </a:spcBef>
                <a:spcAft>
                  <a:spcPct val="0"/>
                </a:spcAft>
              </a:pPr>
              <a:r>
                <a:rPr lang="en-GB" sz="1600" u="sng" dirty="0">
                  <a:solidFill>
                    <a:srgbClr val="642566"/>
                  </a:solidFill>
                  <a:latin typeface="Calibri" pitchFamily="34" charset="0"/>
                  <a:cs typeface="Arial" charset="0"/>
                </a:rPr>
                <a:t>EU</a:t>
              </a:r>
              <a:endParaRPr lang="en-US" sz="1600" u="sng" dirty="0">
                <a:solidFill>
                  <a:srgbClr val="642566"/>
                </a:solidFill>
                <a:latin typeface="Calibri" pitchFamily="34" charset="0"/>
                <a:cs typeface="Arial" charset="0"/>
              </a:endParaRPr>
            </a:p>
          </p:txBody>
        </p:sp>
        <p:sp>
          <p:nvSpPr>
            <p:cNvPr id="106" name="TextBox 13"/>
            <p:cNvSpPr txBox="1">
              <a:spLocks noChangeArrowheads="1"/>
            </p:cNvSpPr>
            <p:nvPr/>
          </p:nvSpPr>
          <p:spPr bwMode="auto">
            <a:xfrm>
              <a:off x="2699759" y="16955944"/>
              <a:ext cx="990143" cy="584775"/>
            </a:xfrm>
            <a:prstGeom prst="rect">
              <a:avLst/>
            </a:prstGeom>
            <a:noFill/>
            <a:ln w="9525">
              <a:noFill/>
              <a:miter lim="800000"/>
              <a:headEnd/>
              <a:tailEnd/>
            </a:ln>
          </p:spPr>
          <p:txBody>
            <a:bodyPr wrap="none">
              <a:spAutoFit/>
            </a:bodyPr>
            <a:lstStyle/>
            <a:p>
              <a:pPr algn="ctr" defTabSz="914217" fontAlgn="base">
                <a:spcBef>
                  <a:spcPct val="0"/>
                </a:spcBef>
                <a:spcAft>
                  <a:spcPct val="0"/>
                </a:spcAft>
              </a:pPr>
              <a:r>
                <a:rPr lang="en-GB" sz="1600" u="sng" dirty="0">
                  <a:solidFill>
                    <a:srgbClr val="642566"/>
                  </a:solidFill>
                  <a:latin typeface="Calibri" pitchFamily="34" charset="0"/>
                  <a:cs typeface="Arial" charset="0"/>
                </a:rPr>
                <a:t>RH=LCP</a:t>
              </a:r>
            </a:p>
            <a:p>
              <a:pPr algn="ctr" defTabSz="914217" fontAlgn="base">
                <a:spcBef>
                  <a:spcPct val="0"/>
                </a:spcBef>
                <a:spcAft>
                  <a:spcPct val="0"/>
                </a:spcAft>
              </a:pPr>
              <a:r>
                <a:rPr lang="en-GB" sz="1600" dirty="0">
                  <a:solidFill>
                    <a:srgbClr val="642566"/>
                  </a:solidFill>
                  <a:latin typeface="Calibri" pitchFamily="34" charset="0"/>
                  <a:cs typeface="Arial" charset="0"/>
                </a:rPr>
                <a:t>-own n/w</a:t>
              </a:r>
            </a:p>
          </p:txBody>
        </p:sp>
        <p:sp>
          <p:nvSpPr>
            <p:cNvPr id="109" name="TextBox 14"/>
            <p:cNvSpPr txBox="1">
              <a:spLocks noChangeArrowheads="1"/>
            </p:cNvSpPr>
            <p:nvPr/>
          </p:nvSpPr>
          <p:spPr bwMode="auto">
            <a:xfrm>
              <a:off x="6569383" y="16957406"/>
              <a:ext cx="990143" cy="584775"/>
            </a:xfrm>
            <a:prstGeom prst="rect">
              <a:avLst/>
            </a:prstGeom>
            <a:noFill/>
            <a:ln w="9525">
              <a:noFill/>
              <a:miter lim="800000"/>
              <a:headEnd/>
              <a:tailEnd/>
            </a:ln>
          </p:spPr>
          <p:txBody>
            <a:bodyPr wrap="none">
              <a:spAutoFit/>
            </a:bodyPr>
            <a:lstStyle/>
            <a:p>
              <a:pPr algn="ctr" defTabSz="914217" fontAlgn="base">
                <a:spcBef>
                  <a:spcPct val="0"/>
                </a:spcBef>
                <a:spcAft>
                  <a:spcPct val="0"/>
                </a:spcAft>
              </a:pPr>
              <a:r>
                <a:rPr lang="en-GB" sz="1600" u="sng" dirty="0">
                  <a:solidFill>
                    <a:srgbClr val="642566"/>
                  </a:solidFill>
                  <a:latin typeface="Calibri" pitchFamily="34" charset="0"/>
                  <a:cs typeface="Arial" charset="0"/>
                </a:rPr>
                <a:t>GCP</a:t>
              </a:r>
            </a:p>
            <a:p>
              <a:pPr algn="ctr" defTabSz="914217" fontAlgn="base">
                <a:spcBef>
                  <a:spcPct val="0"/>
                </a:spcBef>
                <a:spcAft>
                  <a:spcPct val="0"/>
                </a:spcAft>
              </a:pPr>
              <a:r>
                <a:rPr lang="en-GB" sz="1600" u="sng" dirty="0">
                  <a:solidFill>
                    <a:srgbClr val="642566"/>
                  </a:solidFill>
                  <a:latin typeface="Calibri" pitchFamily="34" charset="0"/>
                  <a:cs typeface="Arial" charset="0"/>
                </a:rPr>
                <a:t>-own n/w</a:t>
              </a:r>
            </a:p>
          </p:txBody>
        </p:sp>
        <p:cxnSp>
          <p:nvCxnSpPr>
            <p:cNvPr id="116" name="Straight Arrow Connector 115"/>
            <p:cNvCxnSpPr/>
            <p:nvPr/>
          </p:nvCxnSpPr>
          <p:spPr>
            <a:xfrm>
              <a:off x="3767482" y="18346764"/>
              <a:ext cx="1131887" cy="539923"/>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a:off x="3152962" y="17439707"/>
              <a:ext cx="30479" cy="4881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rot="10800000" flipV="1">
              <a:off x="5427582" y="18286773"/>
              <a:ext cx="1207346" cy="599914"/>
            </a:xfrm>
            <a:prstGeom prst="straightConnector1">
              <a:avLst/>
            </a:prstGeom>
            <a:ln>
              <a:solidFill>
                <a:srgbClr val="FF0000"/>
              </a:solidFill>
              <a:prstDash val="lgDash"/>
              <a:tailEnd type="arrow"/>
            </a:ln>
          </p:spPr>
          <p:style>
            <a:lnRef idx="1">
              <a:schemeClr val="accent1"/>
            </a:lnRef>
            <a:fillRef idx="0">
              <a:schemeClr val="accent1"/>
            </a:fillRef>
            <a:effectRef idx="0">
              <a:schemeClr val="accent1"/>
            </a:effectRef>
            <a:fontRef idx="minor">
              <a:schemeClr val="tx1"/>
            </a:fontRef>
          </p:style>
        </p:cxnSp>
        <p:sp>
          <p:nvSpPr>
            <p:cNvPr id="120" name="TextBox 36"/>
            <p:cNvSpPr txBox="1">
              <a:spLocks noChangeArrowheads="1"/>
            </p:cNvSpPr>
            <p:nvPr/>
          </p:nvSpPr>
          <p:spPr bwMode="auto">
            <a:xfrm>
              <a:off x="6505809" y="16392644"/>
              <a:ext cx="889987" cy="584775"/>
            </a:xfrm>
            <a:prstGeom prst="rect">
              <a:avLst/>
            </a:prstGeom>
            <a:noFill/>
            <a:ln w="9525">
              <a:solidFill>
                <a:srgbClr val="FF0000"/>
              </a:solidFill>
              <a:miter lim="800000"/>
              <a:headEnd/>
              <a:tailEnd/>
            </a:ln>
          </p:spPr>
          <p:txBody>
            <a:bodyPr wrap="none">
              <a:spAutoFit/>
            </a:bodyPr>
            <a:lstStyle/>
            <a:p>
              <a:pPr defTabSz="914217" fontAlgn="base">
                <a:spcBef>
                  <a:spcPct val="0"/>
                </a:spcBef>
                <a:spcAft>
                  <a:spcPct val="0"/>
                </a:spcAft>
              </a:pPr>
              <a:r>
                <a:rPr lang="en-GB" sz="1600" u="sng" dirty="0">
                  <a:solidFill>
                    <a:srgbClr val="FF0000"/>
                  </a:solidFill>
                  <a:latin typeface="Arial" charset="0"/>
                  <a:cs typeface="Arial" charset="0"/>
                </a:rPr>
                <a:t>Gaining</a:t>
              </a:r>
            </a:p>
            <a:p>
              <a:pPr defTabSz="914217" fontAlgn="base">
                <a:spcBef>
                  <a:spcPct val="0"/>
                </a:spcBef>
                <a:spcAft>
                  <a:spcPct val="0"/>
                </a:spcAft>
              </a:pPr>
              <a:r>
                <a:rPr lang="en-GB" sz="1600" u="sng" dirty="0">
                  <a:solidFill>
                    <a:srgbClr val="FF0000"/>
                  </a:solidFill>
                  <a:latin typeface="Arial" charset="0"/>
                  <a:cs typeface="Arial" charset="0"/>
                </a:rPr>
                <a:t>Chain</a:t>
              </a:r>
            </a:p>
          </p:txBody>
        </p:sp>
        <p:sp>
          <p:nvSpPr>
            <p:cNvPr id="121" name="TextBox 37"/>
            <p:cNvSpPr txBox="1">
              <a:spLocks noChangeArrowheads="1"/>
            </p:cNvSpPr>
            <p:nvPr/>
          </p:nvSpPr>
          <p:spPr bwMode="auto">
            <a:xfrm>
              <a:off x="2732854" y="16403309"/>
              <a:ext cx="787395" cy="584775"/>
            </a:xfrm>
            <a:prstGeom prst="rect">
              <a:avLst/>
            </a:prstGeom>
            <a:noFill/>
            <a:ln w="9525">
              <a:solidFill>
                <a:srgbClr val="FF0000"/>
              </a:solidFill>
              <a:miter lim="800000"/>
              <a:headEnd/>
              <a:tailEnd/>
            </a:ln>
          </p:spPr>
          <p:txBody>
            <a:bodyPr wrap="none">
              <a:spAutoFit/>
            </a:bodyPr>
            <a:lstStyle/>
            <a:p>
              <a:pPr defTabSz="914217" fontAlgn="base">
                <a:spcBef>
                  <a:spcPct val="0"/>
                </a:spcBef>
                <a:spcAft>
                  <a:spcPct val="0"/>
                </a:spcAft>
              </a:pPr>
              <a:r>
                <a:rPr lang="en-GB" sz="1600" u="sng">
                  <a:solidFill>
                    <a:srgbClr val="FF0000"/>
                  </a:solidFill>
                  <a:latin typeface="Arial" charset="0"/>
                  <a:cs typeface="Arial" charset="0"/>
                </a:rPr>
                <a:t>Losing</a:t>
              </a:r>
            </a:p>
            <a:p>
              <a:pPr defTabSz="914217" fontAlgn="base">
                <a:spcBef>
                  <a:spcPct val="0"/>
                </a:spcBef>
                <a:spcAft>
                  <a:spcPct val="0"/>
                </a:spcAft>
              </a:pPr>
              <a:r>
                <a:rPr lang="en-GB" sz="1600" u="sng">
                  <a:solidFill>
                    <a:srgbClr val="FF0000"/>
                  </a:solidFill>
                  <a:latin typeface="Arial" charset="0"/>
                  <a:cs typeface="Arial" charset="0"/>
                </a:rPr>
                <a:t>Chain</a:t>
              </a:r>
            </a:p>
          </p:txBody>
        </p:sp>
        <p:sp>
          <p:nvSpPr>
            <p:cNvPr id="146" name="TextBox 10"/>
            <p:cNvSpPr txBox="1">
              <a:spLocks noChangeArrowheads="1"/>
            </p:cNvSpPr>
            <p:nvPr/>
          </p:nvSpPr>
          <p:spPr bwMode="auto">
            <a:xfrm>
              <a:off x="6335520" y="17976151"/>
              <a:ext cx="1184555" cy="338554"/>
            </a:xfrm>
            <a:prstGeom prst="rect">
              <a:avLst/>
            </a:prstGeom>
            <a:noFill/>
            <a:ln w="9525">
              <a:noFill/>
              <a:miter lim="800000"/>
              <a:headEnd/>
              <a:tailEnd/>
            </a:ln>
          </p:spPr>
          <p:txBody>
            <a:bodyPr wrap="none">
              <a:spAutoFit/>
            </a:bodyPr>
            <a:lstStyle/>
            <a:p>
              <a:pPr defTabSz="914217" fontAlgn="base">
                <a:spcBef>
                  <a:spcPct val="0"/>
                </a:spcBef>
                <a:spcAft>
                  <a:spcPct val="0"/>
                </a:spcAft>
              </a:pPr>
              <a:r>
                <a:rPr lang="en-GB" sz="1600" u="sng" dirty="0">
                  <a:solidFill>
                    <a:srgbClr val="642566"/>
                  </a:solidFill>
                  <a:latin typeface="Calibri" pitchFamily="34" charset="0"/>
                  <a:cs typeface="Arial" charset="0"/>
                </a:rPr>
                <a:t>Reseller=GP</a:t>
              </a:r>
              <a:endParaRPr lang="en-US" sz="1600" u="sng" dirty="0">
                <a:solidFill>
                  <a:srgbClr val="642566"/>
                </a:solidFill>
                <a:latin typeface="Calibri" pitchFamily="34" charset="0"/>
                <a:cs typeface="Arial" charset="0"/>
              </a:endParaRPr>
            </a:p>
          </p:txBody>
        </p:sp>
        <p:cxnSp>
          <p:nvCxnSpPr>
            <p:cNvPr id="147" name="Straight Arrow Connector 146"/>
            <p:cNvCxnSpPr/>
            <p:nvPr/>
          </p:nvCxnSpPr>
          <p:spPr>
            <a:xfrm rot="16200000" flipH="1">
              <a:off x="6802254" y="17776847"/>
              <a:ext cx="419939" cy="0"/>
            </a:xfrm>
            <a:prstGeom prst="straightConnector1">
              <a:avLst/>
            </a:prstGeom>
            <a:ln>
              <a:solidFill>
                <a:srgbClr val="FF0000"/>
              </a:solidFill>
              <a:prstDash val="lgDash"/>
              <a:tailEnd type="arrow"/>
            </a:ln>
          </p:spPr>
          <p:style>
            <a:lnRef idx="1">
              <a:schemeClr val="accent1"/>
            </a:lnRef>
            <a:fillRef idx="0">
              <a:schemeClr val="accent1"/>
            </a:fillRef>
            <a:effectRef idx="0">
              <a:schemeClr val="accent1"/>
            </a:effectRef>
            <a:fontRef idx="minor">
              <a:schemeClr val="tx1"/>
            </a:fontRef>
          </p:style>
        </p:cxnSp>
        <p:sp>
          <p:nvSpPr>
            <p:cNvPr id="196" name="TextBox 195"/>
            <p:cNvSpPr txBox="1"/>
            <p:nvPr/>
          </p:nvSpPr>
          <p:spPr>
            <a:xfrm>
              <a:off x="3954280" y="16415571"/>
              <a:ext cx="2383986" cy="338554"/>
            </a:xfrm>
            <a:prstGeom prst="rect">
              <a:avLst/>
            </a:prstGeom>
            <a:noFill/>
          </p:spPr>
          <p:txBody>
            <a:bodyPr wrap="none" rtlCol="0">
              <a:spAutoFit/>
            </a:bodyPr>
            <a:lstStyle/>
            <a:p>
              <a:pPr defTabSz="914217" fontAlgn="base">
                <a:spcBef>
                  <a:spcPct val="0"/>
                </a:spcBef>
                <a:spcAft>
                  <a:spcPct val="0"/>
                </a:spcAft>
              </a:pPr>
              <a:r>
                <a:rPr lang="en-GB" sz="1600" b="1" u="sng" dirty="0">
                  <a:solidFill>
                    <a:srgbClr val="642566"/>
                  </a:solidFill>
                  <a:latin typeface="Arial" charset="0"/>
                  <a:cs typeface="Arial" charset="0"/>
                </a:rPr>
                <a:t>Supply chain Scenario</a:t>
              </a:r>
            </a:p>
          </p:txBody>
        </p:sp>
      </p:grpSp>
      <p:sp>
        <p:nvSpPr>
          <p:cNvPr id="198" name="Rectangle 197"/>
          <p:cNvSpPr/>
          <p:nvPr/>
        </p:nvSpPr>
        <p:spPr>
          <a:xfrm>
            <a:off x="4389027" y="2197546"/>
            <a:ext cx="566090" cy="215409"/>
          </a:xfrm>
          <a:prstGeom prst="rect">
            <a:avLst/>
          </a:prstGeom>
        </p:spPr>
        <p:txBody>
          <a:bodyPr wrap="none">
            <a:spAutoFit/>
          </a:bodyPr>
          <a:lstStyle/>
          <a:p>
            <a:pPr defTabSz="914217" fontAlgn="base">
              <a:spcBef>
                <a:spcPct val="0"/>
              </a:spcBef>
              <a:spcAft>
                <a:spcPct val="0"/>
              </a:spcAft>
            </a:pPr>
            <a:r>
              <a:rPr lang="en-GB" sz="800" b="1" u="sng" dirty="0">
                <a:solidFill>
                  <a:srgbClr val="000000"/>
                </a:solidFill>
                <a:latin typeface="Arial" charset="0"/>
                <a:cs typeface="Arial" charset="0"/>
              </a:rPr>
              <a:t>(Note 4)</a:t>
            </a:r>
            <a:endParaRPr lang="en-GB" sz="800" dirty="0">
              <a:solidFill>
                <a:srgbClr val="642566"/>
              </a:solidFill>
              <a:latin typeface="Arial" charset="0"/>
              <a:cs typeface="Arial" charset="0"/>
            </a:endParaRPr>
          </a:p>
        </p:txBody>
      </p:sp>
      <p:sp>
        <p:nvSpPr>
          <p:cNvPr id="199" name="Rectangle 198"/>
          <p:cNvSpPr/>
          <p:nvPr/>
        </p:nvSpPr>
        <p:spPr>
          <a:xfrm>
            <a:off x="8008441" y="2219314"/>
            <a:ext cx="566090" cy="215409"/>
          </a:xfrm>
          <a:prstGeom prst="rect">
            <a:avLst/>
          </a:prstGeom>
        </p:spPr>
        <p:txBody>
          <a:bodyPr wrap="none">
            <a:spAutoFit/>
          </a:bodyPr>
          <a:lstStyle/>
          <a:p>
            <a:pPr defTabSz="914217" fontAlgn="base">
              <a:spcBef>
                <a:spcPct val="0"/>
              </a:spcBef>
              <a:spcAft>
                <a:spcPct val="0"/>
              </a:spcAft>
            </a:pPr>
            <a:r>
              <a:rPr lang="en-GB" sz="800" b="1" u="sng" dirty="0">
                <a:solidFill>
                  <a:srgbClr val="000000"/>
                </a:solidFill>
                <a:latin typeface="Arial" charset="0"/>
                <a:cs typeface="Arial" charset="0"/>
              </a:rPr>
              <a:t>(Note 4)</a:t>
            </a:r>
            <a:endParaRPr lang="en-GB" sz="800" dirty="0">
              <a:solidFill>
                <a:srgbClr val="642566"/>
              </a:solidFill>
              <a:latin typeface="Arial" charset="0"/>
              <a:cs typeface="Arial" charset="0"/>
            </a:endParaRPr>
          </a:p>
        </p:txBody>
      </p:sp>
      <p:sp>
        <p:nvSpPr>
          <p:cNvPr id="124" name="Rectangle 123"/>
          <p:cNvSpPr/>
          <p:nvPr/>
        </p:nvSpPr>
        <p:spPr>
          <a:xfrm>
            <a:off x="6272102" y="2197546"/>
            <a:ext cx="566090" cy="215409"/>
          </a:xfrm>
          <a:prstGeom prst="rect">
            <a:avLst/>
          </a:prstGeom>
        </p:spPr>
        <p:txBody>
          <a:bodyPr wrap="none">
            <a:spAutoFit/>
          </a:bodyPr>
          <a:lstStyle/>
          <a:p>
            <a:pPr defTabSz="914217" fontAlgn="base">
              <a:spcBef>
                <a:spcPct val="0"/>
              </a:spcBef>
              <a:spcAft>
                <a:spcPct val="0"/>
              </a:spcAft>
            </a:pPr>
            <a:r>
              <a:rPr lang="en-GB" sz="800" b="1" u="sng" dirty="0">
                <a:solidFill>
                  <a:srgbClr val="000000"/>
                </a:solidFill>
                <a:latin typeface="Arial" charset="0"/>
                <a:cs typeface="Arial" charset="0"/>
              </a:rPr>
              <a:t>(Note 5)</a:t>
            </a:r>
            <a:endParaRPr lang="en-GB" sz="800" dirty="0">
              <a:solidFill>
                <a:srgbClr val="642566"/>
              </a:solidFill>
              <a:latin typeface="Arial" charset="0"/>
              <a:cs typeface="Arial" charset="0"/>
            </a:endParaRPr>
          </a:p>
        </p:txBody>
      </p:sp>
      <p:grpSp>
        <p:nvGrpSpPr>
          <p:cNvPr id="95" name="Group 94"/>
          <p:cNvGrpSpPr/>
          <p:nvPr/>
        </p:nvGrpSpPr>
        <p:grpSpPr>
          <a:xfrm>
            <a:off x="1330224" y="2642889"/>
            <a:ext cx="2520700" cy="584681"/>
            <a:chOff x="3318732" y="1338839"/>
            <a:chExt cx="2521104" cy="584775"/>
          </a:xfrm>
        </p:grpSpPr>
        <p:sp>
          <p:nvSpPr>
            <p:cNvPr id="96" name="TextBox 95"/>
            <p:cNvSpPr txBox="1"/>
            <p:nvPr/>
          </p:nvSpPr>
          <p:spPr>
            <a:xfrm>
              <a:off x="3548793" y="1338839"/>
              <a:ext cx="2291043" cy="584775"/>
            </a:xfrm>
            <a:prstGeom prst="rect">
              <a:avLst/>
            </a:prstGeom>
            <a:solidFill>
              <a:schemeClr val="bg1"/>
            </a:solidFill>
            <a:ln w="19050">
              <a:solidFill>
                <a:srgbClr val="000000"/>
              </a:solidFill>
            </a:ln>
          </p:spPr>
          <p:txBody>
            <a:bodyPr wrap="square" rtlCol="0">
              <a:spAutoFit/>
            </a:bodyPr>
            <a:lstStyle/>
            <a:p>
              <a:pPr algn="ctr" defTabSz="914217" fontAlgn="base">
                <a:spcBef>
                  <a:spcPct val="0"/>
                </a:spcBef>
                <a:spcAft>
                  <a:spcPct val="0"/>
                </a:spcAft>
              </a:pPr>
              <a:r>
                <a:rPr lang="en-GB" sz="800" dirty="0">
                  <a:solidFill>
                    <a:srgbClr val="000000"/>
                  </a:solidFill>
                  <a:latin typeface="Arial" charset="0"/>
                  <a:cs typeface="Arial" charset="0"/>
                </a:rPr>
                <a:t>GP determines if order </a:t>
              </a:r>
            </a:p>
            <a:p>
              <a:pPr algn="ctr" defTabSz="914217" fontAlgn="base">
                <a:spcBef>
                  <a:spcPct val="0"/>
                </a:spcBef>
                <a:spcAft>
                  <a:spcPct val="0"/>
                </a:spcAft>
              </a:pPr>
              <a:r>
                <a:rPr lang="en-GB" sz="800" dirty="0">
                  <a:solidFill>
                    <a:srgbClr val="000000"/>
                  </a:solidFill>
                  <a:latin typeface="Arial" charset="0"/>
                  <a:cs typeface="Arial" charset="0"/>
                </a:rPr>
                <a:t>Requires a </a:t>
              </a:r>
              <a:r>
                <a:rPr lang="en-GB" sz="800" b="1" u="sng" dirty="0">
                  <a:solidFill>
                    <a:srgbClr val="000000"/>
                  </a:solidFill>
                  <a:latin typeface="Arial" charset="0"/>
                  <a:cs typeface="Arial" charset="0"/>
                </a:rPr>
                <a:t>PoV request </a:t>
              </a:r>
              <a:r>
                <a:rPr lang="en-GB" sz="800" dirty="0">
                  <a:solidFill>
                    <a:srgbClr val="000000"/>
                  </a:solidFill>
                  <a:latin typeface="Arial" charset="0"/>
                  <a:cs typeface="Arial" charset="0"/>
                </a:rPr>
                <a:t>or not</a:t>
              </a:r>
            </a:p>
            <a:p>
              <a:pPr marL="171416" indent="-171416" algn="ctr" defTabSz="914217" fontAlgn="base">
                <a:spcBef>
                  <a:spcPct val="0"/>
                </a:spcBef>
                <a:spcAft>
                  <a:spcPct val="0"/>
                </a:spcAft>
                <a:buFont typeface="Arial" panose="020B0604020202020204" pitchFamily="34" charset="0"/>
                <a:buChar char="•"/>
              </a:pPr>
              <a:r>
                <a:rPr lang="en-GB" sz="800" dirty="0">
                  <a:solidFill>
                    <a:srgbClr val="000000"/>
                  </a:solidFill>
                  <a:latin typeface="Arial" charset="0"/>
                  <a:cs typeface="Arial" charset="0"/>
                </a:rPr>
                <a:t>If Yes – </a:t>
              </a:r>
              <a:r>
                <a:rPr lang="en-GB" sz="800" b="1" u="sng" dirty="0">
                  <a:solidFill>
                    <a:srgbClr val="000000"/>
                  </a:solidFill>
                  <a:latin typeface="Arial" charset="0"/>
                  <a:cs typeface="Arial" charset="0"/>
                </a:rPr>
                <a:t>go to PoV </a:t>
              </a:r>
              <a:r>
                <a:rPr lang="en-GB" sz="800" dirty="0">
                  <a:solidFill>
                    <a:srgbClr val="000000"/>
                  </a:solidFill>
                  <a:latin typeface="Arial" charset="0"/>
                  <a:cs typeface="Arial" charset="0"/>
                </a:rPr>
                <a:t>process-step 3</a:t>
              </a:r>
            </a:p>
            <a:p>
              <a:pPr marL="171416" indent="-171416" algn="ctr" defTabSz="914217" fontAlgn="base">
                <a:spcBef>
                  <a:spcPct val="0"/>
                </a:spcBef>
                <a:spcAft>
                  <a:spcPct val="0"/>
                </a:spcAft>
                <a:buFont typeface="Arial" panose="020B0604020202020204" pitchFamily="34" charset="0"/>
                <a:buChar char="•"/>
              </a:pPr>
              <a:r>
                <a:rPr lang="en-GB" sz="800" dirty="0">
                  <a:solidFill>
                    <a:srgbClr val="000000"/>
                  </a:solidFill>
                  <a:latin typeface="Arial" charset="0"/>
                  <a:cs typeface="Arial" charset="0"/>
                </a:rPr>
                <a:t>If No – go to BAU process</a:t>
              </a:r>
            </a:p>
          </p:txBody>
        </p:sp>
        <p:sp>
          <p:nvSpPr>
            <p:cNvPr id="98" name="Oval 97"/>
            <p:cNvSpPr/>
            <p:nvPr/>
          </p:nvSpPr>
          <p:spPr bwMode="auto">
            <a:xfrm>
              <a:off x="3318732" y="1420736"/>
              <a:ext cx="383177" cy="405189"/>
            </a:xfrm>
            <a:prstGeom prst="ellipse">
              <a:avLst/>
            </a:prstGeom>
            <a:solidFill>
              <a:schemeClr val="bg1"/>
            </a:solidFill>
            <a:ln w="19050" cap="flat" cmpd="sng" algn="ctr">
              <a:solidFill>
                <a:srgbClr val="000000"/>
              </a:solidFill>
              <a:prstDash val="solid"/>
              <a:round/>
              <a:headEnd type="none" w="med" len="med"/>
              <a:tailEnd type="triangle" w="lg" len="med"/>
            </a:ln>
            <a:effectLst/>
          </p:spPr>
          <p:txBody>
            <a:bodyPr vert="horz" wrap="none" lIns="35994" tIns="35994" rIns="35994" bIns="35994" numCol="1" rtlCol="0" anchor="ctr" anchorCtr="0" compatLnSpc="1">
              <a:prstTxWarp prst="textNoShape">
                <a:avLst/>
              </a:prstTxWarp>
              <a:noAutofit/>
            </a:bodyPr>
            <a:lstStyle/>
            <a:p>
              <a:pPr algn="ctr" defTabSz="914217" fontAlgn="base">
                <a:spcBef>
                  <a:spcPct val="0"/>
                </a:spcBef>
                <a:spcAft>
                  <a:spcPct val="0"/>
                </a:spcAft>
              </a:pPr>
              <a:r>
                <a:rPr lang="en-GB" sz="1600" b="1" dirty="0">
                  <a:solidFill>
                    <a:srgbClr val="000000"/>
                  </a:solidFill>
                  <a:latin typeface="Arial" charset="0"/>
                  <a:cs typeface="Arial" charset="0"/>
                </a:rPr>
                <a:t>2</a:t>
              </a:r>
              <a:endParaRPr lang="en-GB" sz="1400" b="1" dirty="0">
                <a:solidFill>
                  <a:srgbClr val="000000"/>
                </a:solidFill>
                <a:latin typeface="Arial" charset="0"/>
                <a:cs typeface="Arial" charset="0"/>
              </a:endParaRPr>
            </a:p>
          </p:txBody>
        </p:sp>
      </p:grpSp>
      <p:cxnSp>
        <p:nvCxnSpPr>
          <p:cNvPr id="107" name="Straight Arrow Connector 106">
            <a:extLst>
              <a:ext uri="{FF2B5EF4-FFF2-40B4-BE49-F238E27FC236}">
                <a16:creationId xmlns:a16="http://schemas.microsoft.com/office/drawing/2014/main" id="{00932483-F939-4B74-8A25-6C4B9AAB7B47}"/>
              </a:ext>
            </a:extLst>
          </p:cNvPr>
          <p:cNvCxnSpPr>
            <a:cxnSpLocks/>
          </p:cNvCxnSpPr>
          <p:nvPr/>
        </p:nvCxnSpPr>
        <p:spPr bwMode="auto">
          <a:xfrm>
            <a:off x="6272102" y="5912873"/>
            <a:ext cx="1490736" cy="0"/>
          </a:xfrm>
          <a:prstGeom prst="straightConnector1">
            <a:avLst/>
          </a:prstGeom>
          <a:solidFill>
            <a:schemeClr val="bg1"/>
          </a:solidFill>
          <a:ln w="19050" cap="flat" cmpd="sng" algn="ctr">
            <a:solidFill>
              <a:srgbClr val="000000"/>
            </a:solidFill>
            <a:prstDash val="solid"/>
            <a:round/>
            <a:headEnd type="arrow"/>
            <a:tailEnd type="arrow"/>
          </a:ln>
          <a:effectLst/>
        </p:spPr>
      </p:cxnSp>
      <p:cxnSp>
        <p:nvCxnSpPr>
          <p:cNvPr id="108" name="Straight Arrow Connector 107">
            <a:extLst>
              <a:ext uri="{FF2B5EF4-FFF2-40B4-BE49-F238E27FC236}">
                <a16:creationId xmlns:a16="http://schemas.microsoft.com/office/drawing/2014/main" id="{E164EDEC-3866-41B9-A33F-6F01BD36A9B5}"/>
              </a:ext>
            </a:extLst>
          </p:cNvPr>
          <p:cNvCxnSpPr/>
          <p:nvPr/>
        </p:nvCxnSpPr>
        <p:spPr bwMode="auto">
          <a:xfrm>
            <a:off x="8830960" y="5301654"/>
            <a:ext cx="1465142" cy="0"/>
          </a:xfrm>
          <a:prstGeom prst="straightConnector1">
            <a:avLst/>
          </a:prstGeom>
          <a:solidFill>
            <a:schemeClr val="bg1"/>
          </a:solidFill>
          <a:ln w="19050" cap="flat" cmpd="sng" algn="ctr">
            <a:solidFill>
              <a:srgbClr val="C90044"/>
            </a:solidFill>
            <a:prstDash val="dash"/>
            <a:round/>
            <a:headEnd type="none" w="med" len="med"/>
            <a:tailEnd type="arrow"/>
          </a:ln>
          <a:effectLst/>
        </p:spPr>
      </p:cxnSp>
      <p:sp>
        <p:nvSpPr>
          <p:cNvPr id="122" name="TextBox 121">
            <a:extLst>
              <a:ext uri="{FF2B5EF4-FFF2-40B4-BE49-F238E27FC236}">
                <a16:creationId xmlns:a16="http://schemas.microsoft.com/office/drawing/2014/main" id="{63105002-6900-4F65-94CE-B6A836F0C665}"/>
              </a:ext>
            </a:extLst>
          </p:cNvPr>
          <p:cNvSpPr txBox="1"/>
          <p:nvPr/>
        </p:nvSpPr>
        <p:spPr>
          <a:xfrm>
            <a:off x="10024321" y="6042880"/>
            <a:ext cx="610685" cy="338500"/>
          </a:xfrm>
          <a:prstGeom prst="rect">
            <a:avLst/>
          </a:prstGeom>
          <a:noFill/>
        </p:spPr>
        <p:txBody>
          <a:bodyPr wrap="square" rtlCol="0">
            <a:spAutoFit/>
          </a:bodyPr>
          <a:lstStyle/>
          <a:p>
            <a:pPr algn="ctr" defTabSz="914217" fontAlgn="base">
              <a:spcBef>
                <a:spcPct val="0"/>
              </a:spcBef>
              <a:spcAft>
                <a:spcPct val="0"/>
              </a:spcAft>
            </a:pPr>
            <a:r>
              <a:rPr lang="en-GB" sz="800" dirty="0">
                <a:solidFill>
                  <a:srgbClr val="000000"/>
                </a:solidFill>
                <a:latin typeface="Arial" charset="0"/>
                <a:cs typeface="Arial" charset="0"/>
              </a:rPr>
              <a:t>&lt;5WD</a:t>
            </a:r>
          </a:p>
          <a:p>
            <a:pPr algn="ctr" defTabSz="914217" fontAlgn="base">
              <a:spcBef>
                <a:spcPct val="0"/>
              </a:spcBef>
              <a:spcAft>
                <a:spcPct val="0"/>
              </a:spcAft>
            </a:pPr>
            <a:r>
              <a:rPr lang="en-GB" sz="800" dirty="0">
                <a:solidFill>
                  <a:srgbClr val="000000"/>
                </a:solidFill>
                <a:latin typeface="Arial" charset="0"/>
                <a:cs typeface="Arial" charset="0"/>
              </a:rPr>
              <a:t>(max)</a:t>
            </a:r>
          </a:p>
        </p:txBody>
      </p:sp>
      <p:cxnSp>
        <p:nvCxnSpPr>
          <p:cNvPr id="131" name="Straight Arrow Connector 130">
            <a:extLst>
              <a:ext uri="{FF2B5EF4-FFF2-40B4-BE49-F238E27FC236}">
                <a16:creationId xmlns:a16="http://schemas.microsoft.com/office/drawing/2014/main" id="{B37408AD-8EC0-4EA6-B0D7-8258E211A174}"/>
              </a:ext>
            </a:extLst>
          </p:cNvPr>
          <p:cNvCxnSpPr/>
          <p:nvPr/>
        </p:nvCxnSpPr>
        <p:spPr bwMode="auto">
          <a:xfrm>
            <a:off x="10308519" y="5286210"/>
            <a:ext cx="1" cy="747425"/>
          </a:xfrm>
          <a:prstGeom prst="straightConnector1">
            <a:avLst/>
          </a:prstGeom>
          <a:solidFill>
            <a:schemeClr val="bg1"/>
          </a:solidFill>
          <a:ln w="12700" cap="flat" cmpd="sng" algn="ctr">
            <a:solidFill>
              <a:srgbClr val="C90044"/>
            </a:solidFill>
            <a:prstDash val="solid"/>
            <a:round/>
            <a:headEnd type="triangle" w="med" len="med"/>
            <a:tailEnd type="triangle" w="med" len="med"/>
          </a:ln>
          <a:effectLst/>
        </p:spPr>
      </p:cxnSp>
      <p:cxnSp>
        <p:nvCxnSpPr>
          <p:cNvPr id="133" name="Straight Arrow Connector 132">
            <a:extLst>
              <a:ext uri="{FF2B5EF4-FFF2-40B4-BE49-F238E27FC236}">
                <a16:creationId xmlns:a16="http://schemas.microsoft.com/office/drawing/2014/main" id="{9A4AD765-4107-4ED6-A805-FDDE9B9F0C15}"/>
              </a:ext>
            </a:extLst>
          </p:cNvPr>
          <p:cNvCxnSpPr/>
          <p:nvPr/>
        </p:nvCxnSpPr>
        <p:spPr bwMode="auto">
          <a:xfrm>
            <a:off x="10307602" y="6371720"/>
            <a:ext cx="2567" cy="1022557"/>
          </a:xfrm>
          <a:prstGeom prst="straightConnector1">
            <a:avLst/>
          </a:prstGeom>
          <a:solidFill>
            <a:schemeClr val="bg1"/>
          </a:solidFill>
          <a:ln w="12700" cap="flat" cmpd="sng" algn="ctr">
            <a:solidFill>
              <a:srgbClr val="C90044"/>
            </a:solidFill>
            <a:prstDash val="solid"/>
            <a:round/>
            <a:headEnd type="triangle" w="med" len="med"/>
            <a:tailEnd type="triangle" w="med" len="med"/>
          </a:ln>
          <a:effectLst/>
        </p:spPr>
      </p:cxnSp>
      <p:cxnSp>
        <p:nvCxnSpPr>
          <p:cNvPr id="134" name="Straight Arrow Connector 133">
            <a:extLst>
              <a:ext uri="{FF2B5EF4-FFF2-40B4-BE49-F238E27FC236}">
                <a16:creationId xmlns:a16="http://schemas.microsoft.com/office/drawing/2014/main" id="{F89805A1-E70A-4D23-9B69-2251511F3219}"/>
              </a:ext>
            </a:extLst>
          </p:cNvPr>
          <p:cNvCxnSpPr/>
          <p:nvPr/>
        </p:nvCxnSpPr>
        <p:spPr bwMode="auto">
          <a:xfrm>
            <a:off x="8499839" y="7419253"/>
            <a:ext cx="1796263" cy="3724"/>
          </a:xfrm>
          <a:prstGeom prst="straightConnector1">
            <a:avLst/>
          </a:prstGeom>
          <a:solidFill>
            <a:schemeClr val="bg1"/>
          </a:solidFill>
          <a:ln w="19050" cap="flat" cmpd="sng" algn="ctr">
            <a:solidFill>
              <a:srgbClr val="C90044"/>
            </a:solidFill>
            <a:prstDash val="dash"/>
            <a:round/>
            <a:headEnd type="none" w="med" len="med"/>
            <a:tailEnd type="arrow"/>
          </a:ln>
          <a:effectLst/>
        </p:spPr>
      </p:cxnSp>
      <p:sp>
        <p:nvSpPr>
          <p:cNvPr id="135" name="TextBox 37">
            <a:extLst>
              <a:ext uri="{FF2B5EF4-FFF2-40B4-BE49-F238E27FC236}">
                <a16:creationId xmlns:a16="http://schemas.microsoft.com/office/drawing/2014/main" id="{B085E0D5-0106-483B-B650-34FA617ABA92}"/>
              </a:ext>
            </a:extLst>
          </p:cNvPr>
          <p:cNvSpPr txBox="1">
            <a:spLocks noChangeArrowheads="1"/>
          </p:cNvSpPr>
          <p:nvPr/>
        </p:nvSpPr>
        <p:spPr bwMode="auto">
          <a:xfrm>
            <a:off x="4508793" y="-39682"/>
            <a:ext cx="1544013" cy="1200329"/>
          </a:xfrm>
          <a:prstGeom prst="rect">
            <a:avLst/>
          </a:prstGeom>
          <a:noFill/>
          <a:ln w="9525">
            <a:noFill/>
            <a:miter lim="800000"/>
            <a:headEnd/>
            <a:tailEnd/>
          </a:ln>
        </p:spPr>
        <p:txBody>
          <a:bodyPr wrap="none">
            <a:spAutoFit/>
          </a:bodyPr>
          <a:lstStyle/>
          <a:p>
            <a:pPr algn="ctr" defTabSz="457246">
              <a:defRPr/>
            </a:pPr>
            <a:r>
              <a:rPr lang="en-GB" sz="3600" b="1" u="sng" kern="0" dirty="0">
                <a:solidFill>
                  <a:srgbClr val="FF0000"/>
                </a:solidFill>
                <a:latin typeface="Calibri" panose="020F0502020204030204"/>
              </a:rPr>
              <a:t>POV</a:t>
            </a:r>
          </a:p>
          <a:p>
            <a:pPr algn="ctr" defTabSz="457246">
              <a:defRPr/>
            </a:pPr>
            <a:r>
              <a:rPr lang="en-GB" sz="3600" b="1" u="sng" kern="0" dirty="0">
                <a:solidFill>
                  <a:prstClr val="black"/>
                </a:solidFill>
                <a:latin typeface="Calibri" panose="020F0502020204030204"/>
              </a:rPr>
              <a:t>(2 of 2)</a:t>
            </a:r>
          </a:p>
        </p:txBody>
      </p:sp>
      <p:sp>
        <p:nvSpPr>
          <p:cNvPr id="137" name="TextBox 136">
            <a:extLst>
              <a:ext uri="{FF2B5EF4-FFF2-40B4-BE49-F238E27FC236}">
                <a16:creationId xmlns:a16="http://schemas.microsoft.com/office/drawing/2014/main" id="{DD4C9E85-BD3A-4425-8C24-1891035CF2E8}"/>
              </a:ext>
            </a:extLst>
          </p:cNvPr>
          <p:cNvSpPr txBox="1"/>
          <p:nvPr/>
        </p:nvSpPr>
        <p:spPr>
          <a:xfrm>
            <a:off x="8124804" y="9147963"/>
            <a:ext cx="1481496" cy="338554"/>
          </a:xfrm>
          <a:prstGeom prst="rect">
            <a:avLst/>
          </a:prstGeom>
          <a:noFill/>
        </p:spPr>
        <p:txBody>
          <a:bodyPr wrap="none" rtlCol="0">
            <a:spAutoFit/>
          </a:bodyPr>
          <a:lstStyle/>
          <a:p>
            <a:pPr algn="ctr" defTabSz="914217" fontAlgn="base">
              <a:spcBef>
                <a:spcPct val="0"/>
              </a:spcBef>
              <a:spcAft>
                <a:spcPct val="0"/>
              </a:spcAft>
            </a:pPr>
            <a:r>
              <a:rPr lang="en-GB" sz="1600" b="1" u="sng" dirty="0">
                <a:solidFill>
                  <a:srgbClr val="642566"/>
                </a:solidFill>
                <a:latin typeface="Arial" charset="0"/>
                <a:cs typeface="Arial" charset="0"/>
              </a:rPr>
              <a:t>BAU Process</a:t>
            </a: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com">
  <a:themeElements>
    <a:clrScheme name="Ofcom (Jan 2009) 1">
      <a:dk1>
        <a:srgbClr val="642566"/>
      </a:dk1>
      <a:lt1>
        <a:srgbClr val="FFFFFF"/>
      </a:lt1>
      <a:dk2>
        <a:srgbClr val="642566"/>
      </a:dk2>
      <a:lt2>
        <a:srgbClr val="EAEAEA"/>
      </a:lt2>
      <a:accent1>
        <a:srgbClr val="642566"/>
      </a:accent1>
      <a:accent2>
        <a:srgbClr val="A9CF38"/>
      </a:accent2>
      <a:accent3>
        <a:srgbClr val="FFFFFF"/>
      </a:accent3>
      <a:accent4>
        <a:srgbClr val="541E56"/>
      </a:accent4>
      <a:accent5>
        <a:srgbClr val="B8ACB8"/>
      </a:accent5>
      <a:accent6>
        <a:srgbClr val="99BB32"/>
      </a:accent6>
      <a:hlink>
        <a:srgbClr val="E65767"/>
      </a:hlink>
      <a:folHlink>
        <a:srgbClr val="F7941D"/>
      </a:folHlink>
    </a:clrScheme>
    <a:fontScheme name="Ofcom (Jan 2009)">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9050" cap="flat" cmpd="sng" algn="ctr">
          <a:solidFill>
            <a:srgbClr val="C90044"/>
          </a:solidFill>
          <a:prstDash val="solid"/>
          <a:round/>
          <a:headEnd type="none" w="med" len="med"/>
          <a:tailEnd type="triangle" w="lg" len="med"/>
        </a:ln>
        <a:effectLst/>
      </a:spPr>
      <a:bodyPr vert="horz" wrap="none" lIns="36000" tIns="36000" rIns="36000" bIns="360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bg1"/>
        </a:solidFill>
        <a:ln w="19050" cap="flat" cmpd="sng" algn="ctr">
          <a:solidFill>
            <a:srgbClr val="C90044"/>
          </a:solidFill>
          <a:prstDash val="solid"/>
          <a:round/>
          <a:headEnd type="none" w="med" len="med"/>
          <a:tailEnd type="triangle" w="lg" len="med"/>
        </a:ln>
        <a:effectLst/>
      </a:spPr>
      <a:bodyPr vert="horz" wrap="none" lIns="36000" tIns="36000" rIns="36000" bIns="360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Ofcom (Jan 2009) 1">
        <a:dk1>
          <a:srgbClr val="642566"/>
        </a:dk1>
        <a:lt1>
          <a:srgbClr val="FFFFFF"/>
        </a:lt1>
        <a:dk2>
          <a:srgbClr val="642566"/>
        </a:dk2>
        <a:lt2>
          <a:srgbClr val="EAEAEA"/>
        </a:lt2>
        <a:accent1>
          <a:srgbClr val="642566"/>
        </a:accent1>
        <a:accent2>
          <a:srgbClr val="A9CF38"/>
        </a:accent2>
        <a:accent3>
          <a:srgbClr val="FFFFFF"/>
        </a:accent3>
        <a:accent4>
          <a:srgbClr val="541E56"/>
        </a:accent4>
        <a:accent5>
          <a:srgbClr val="B8ACB8"/>
        </a:accent5>
        <a:accent6>
          <a:srgbClr val="99BB32"/>
        </a:accent6>
        <a:hlink>
          <a:srgbClr val="E65767"/>
        </a:hlink>
        <a:folHlink>
          <a:srgbClr val="F7941D"/>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21115B2FA72D34FBD1421AB4DE78E73" ma:contentTypeVersion="11" ma:contentTypeDescription="Create a new document." ma:contentTypeScope="" ma:versionID="1686ba60a513c09ee452888c4a263270">
  <xsd:schema xmlns:xsd="http://www.w3.org/2001/XMLSchema" xmlns:xs="http://www.w3.org/2001/XMLSchema" xmlns:p="http://schemas.microsoft.com/office/2006/metadata/properties" xmlns:ns3="a4f18658-3efe-4845-9fe2-ef6221f7fefb" xmlns:ns4="e7fcdd0d-a7ce-49f9-8a2f-d1bf2c299cb5" targetNamespace="http://schemas.microsoft.com/office/2006/metadata/properties" ma:root="true" ma:fieldsID="3403cb0de4f3763f6cff3469ae45f047" ns3:_="" ns4:_="">
    <xsd:import namespace="a4f18658-3efe-4845-9fe2-ef6221f7fefb"/>
    <xsd:import namespace="e7fcdd0d-a7ce-49f9-8a2f-d1bf2c299cb5"/>
    <xsd:element name="properties">
      <xsd:complexType>
        <xsd:sequence>
          <xsd:element name="documentManagement">
            <xsd:complexType>
              <xsd:all>
                <xsd:element ref="ns3:MediaServiceMetadata" minOccurs="0"/>
                <xsd:element ref="ns3:MediaServiceFastMetadata" minOccurs="0"/>
                <xsd:element ref="ns3:MediaServiceAutoTags" minOccurs="0"/>
                <xsd:element ref="ns4:SharedWithUsers" minOccurs="0"/>
                <xsd:element ref="ns4:SharedWithDetails" minOccurs="0"/>
                <xsd:element ref="ns4:SharingHintHash"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18658-3efe-4845-9fe2-ef6221f7fefb"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7fcdd0d-a7ce-49f9-8a2f-d1bf2c299cb5" elementFormDefault="qualified">
    <xsd:import namespace="http://schemas.microsoft.com/office/2006/documentManagement/types"/>
    <xsd:import namespace="http://schemas.microsoft.com/office/infopath/2007/PartnerControls"/>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element name="SharingHintHash" ma:index="13"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338EB05-B8DE-4773-8C26-E831FB76B5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18658-3efe-4845-9fe2-ef6221f7fefb"/>
    <ds:schemaRef ds:uri="e7fcdd0d-a7ce-49f9-8a2f-d1bf2c299c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5C7B275-81F1-4D3C-B28F-9BE035608E3D}">
  <ds:schemaRefs>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e7fcdd0d-a7ce-49f9-8a2f-d1bf2c299cb5"/>
    <ds:schemaRef ds:uri="a4f18658-3efe-4845-9fe2-ef6221f7fefb"/>
    <ds:schemaRef ds:uri="http://purl.org/dc/elements/1.1/"/>
    <ds:schemaRef ds:uri="http://www.w3.org/XML/1998/namespace"/>
  </ds:schemaRefs>
</ds:datastoreItem>
</file>

<file path=customXml/itemProps3.xml><?xml version="1.0" encoding="utf-8"?>
<ds:datastoreItem xmlns:ds="http://schemas.openxmlformats.org/officeDocument/2006/customXml" ds:itemID="{B7236E81-8410-4BC2-A264-C4C629F3199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24741</TotalTime>
  <Words>2552</Words>
  <Application>Microsoft Office PowerPoint</Application>
  <PresentationFormat>Custom</PresentationFormat>
  <Paragraphs>524</Paragraphs>
  <Slides>10</Slides>
  <Notes>6</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Arial</vt:lpstr>
      <vt:lpstr>Calibri</vt:lpstr>
      <vt:lpstr>Calibri Light</vt:lpstr>
      <vt:lpstr>Office Theme</vt:lpstr>
      <vt:lpstr>Ofcom</vt:lpstr>
      <vt:lpstr>PowerPoint Presentation</vt:lpstr>
      <vt:lpstr>PowerPoint Presentation</vt:lpstr>
      <vt:lpstr>PowerPoint Presentation</vt:lpstr>
      <vt:lpstr>PowerPoint Presentation</vt:lpstr>
      <vt:lpstr>PowerPoint Presentation</vt:lpstr>
      <vt:lpstr>PowerPoint Presentation</vt:lpstr>
      <vt:lpstr>Geo &amp; non-Geo Alignment Port Order Lead-times &amp; SLAs</vt:lpstr>
      <vt:lpstr>PowerPoint Presentation</vt:lpstr>
      <vt:lpstr>POV Process - (Direct Port + 2*Resellers(GP&amp;LP))</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Reilly</dc:creator>
  <cp:lastModifiedBy>Jim Reilly</cp:lastModifiedBy>
  <cp:revision>129</cp:revision>
  <dcterms:created xsi:type="dcterms:W3CDTF">2018-03-13T11:03:03Z</dcterms:created>
  <dcterms:modified xsi:type="dcterms:W3CDTF">2020-05-12T12:56:32Z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0x010100C21115B2FA72D34FBD1421AB4DE78E73</vt:lpwstr>
  </property>
  <property fmtid="{D5CDD505-2E9C-101B-9397-08002B2CF9AE}" pid="3" name="MSIP_Label_5a50d26f-5c2c-4137-8396-1b24eb24286c_Enabled">
    <vt:lpwstr>True</vt:lpwstr>
  </property>
  <property fmtid="{D5CDD505-2E9C-101B-9397-08002B2CF9AE}" pid="4" name="MSIP_Label_5a50d26f-5c2c-4137-8396-1b24eb24286c_SiteId">
    <vt:lpwstr>0af648de-310c-4068-8ae4-f9418bae24cc</vt:lpwstr>
  </property>
  <property fmtid="{D5CDD505-2E9C-101B-9397-08002B2CF9AE}" pid="5" name="MSIP_Label_5a50d26f-5c2c-4137-8396-1b24eb24286c_Owner">
    <vt:lpwstr>Jim.Reilly@offta.org.uk</vt:lpwstr>
  </property>
  <property fmtid="{D5CDD505-2E9C-101B-9397-08002B2CF9AE}" pid="6" name="MSIP_Label_5a50d26f-5c2c-4137-8396-1b24eb24286c_SetDate">
    <vt:lpwstr>2020-04-30T16:00:07.6155517Z</vt:lpwstr>
  </property>
  <property fmtid="{D5CDD505-2E9C-101B-9397-08002B2CF9AE}" pid="7" name="MSIP_Label_5a50d26f-5c2c-4137-8396-1b24eb24286c_Name">
    <vt:lpwstr>Protected</vt:lpwstr>
  </property>
  <property fmtid="{D5CDD505-2E9C-101B-9397-08002B2CF9AE}" pid="8" name="MSIP_Label_5a50d26f-5c2c-4137-8396-1b24eb24286c_Application">
    <vt:lpwstr>Microsoft Azure Information Protection</vt:lpwstr>
  </property>
  <property fmtid="{D5CDD505-2E9C-101B-9397-08002B2CF9AE}" pid="9" name="MSIP_Label_5a50d26f-5c2c-4137-8396-1b24eb24286c_ActionId">
    <vt:lpwstr>908fb104-f337-4824-89ed-2afb234d3526</vt:lpwstr>
  </property>
  <property fmtid="{D5CDD505-2E9C-101B-9397-08002B2CF9AE}" pid="10" name="MSIP_Label_5a50d26f-5c2c-4137-8396-1b24eb24286c_Extended_MSFT_Method">
    <vt:lpwstr>Manual</vt:lpwstr>
  </property>
  <property fmtid="{D5CDD505-2E9C-101B-9397-08002B2CF9AE}" pid="11" name="Sensitivity">
    <vt:lpwstr>Protected</vt:lpwstr>
  </property>
</Properties>
</file>