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442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66"/>
    <a:srgbClr val="FF99FF"/>
    <a:srgbClr val="0B2D8B"/>
    <a:srgbClr val="131E83"/>
    <a:srgbClr val="220492"/>
    <a:srgbClr val="2E05C3"/>
    <a:srgbClr val="4C4C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4713" autoAdjust="0"/>
  </p:normalViewPr>
  <p:slideViewPr>
    <p:cSldViewPr>
      <p:cViewPr>
        <p:scale>
          <a:sx n="70" d="100"/>
          <a:sy n="70" d="100"/>
        </p:scale>
        <p:origin x="-13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C4D98F72-5F57-46CE-BE55-9634895B3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91063"/>
            <a:ext cx="54356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4D38E256-FF3D-4373-ADA5-C97AAF8C9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124200"/>
            <a:ext cx="8458200" cy="685800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  <a:effectLst/>
                <a:latin typeface="Aril"/>
                <a:cs typeface="Ari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4038600"/>
            <a:ext cx="8458200" cy="6858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3200">
                <a:solidFill>
                  <a:schemeClr val="tx1"/>
                </a:solidFill>
                <a:effectLst/>
                <a:latin typeface="Aril"/>
                <a:cs typeface="Aril"/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2133600" cy="244475"/>
          </a:xfrm>
        </p:spPr>
        <p:txBody>
          <a:bodyPr anchor="t"/>
          <a:lstStyle>
            <a:lvl1pPr>
              <a:defRPr sz="1000" smtClean="0"/>
            </a:lvl1pPr>
          </a:lstStyle>
          <a:p>
            <a:pPr>
              <a:defRPr/>
            </a:pPr>
            <a:fld id="{6EBF0640-479E-4007-A1EF-0D3999B37163}" type="datetime3">
              <a:rPr lang="en-US" smtClean="0"/>
              <a:t>30 August 2013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9A3A-BC83-4C3A-ACD8-8726A2F97763}" type="datetime3">
              <a:rPr lang="en-US" smtClean="0"/>
              <a:t>30 August 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54BE-DE6E-44E9-A65A-DF374F56A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7D881-BA78-4DCE-9D1B-6675ECCA0AB5}" type="datetime3">
              <a:rPr lang="en-US" smtClean="0"/>
              <a:t>30 August 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4F0A-B092-4FFC-856A-8A138EE531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8975"/>
            <a:ext cx="2057400" cy="5407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8975"/>
            <a:ext cx="6019800" cy="5407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9603-B827-45C3-AFCC-22E386749FCE}" type="datetime3">
              <a:rPr lang="en-US" smtClean="0"/>
              <a:t>30 August 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BFA4-2BB6-41CD-98FD-91ACACDDB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9937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E3D8-9699-48FD-AE89-D7FDBE7A33B5}" type="datetime3">
              <a:rPr lang="en-US" smtClean="0"/>
              <a:t>30 August 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2B4A0-95FF-46AC-8CAD-750720440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ED75-09DB-49A1-8547-81ADFAF5F41C}" type="datetime3">
              <a:rPr lang="en-US" smtClean="0"/>
              <a:t>30 August 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B130-3E49-436E-AFFE-CFC387CD42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A92-7D90-4329-95EB-59F95E0EC547}" type="datetime3">
              <a:rPr lang="en-US" smtClean="0"/>
              <a:t>30 August 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5CA5-53F0-48E5-BE93-FE54599C5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E9D3-A5EF-41D1-B0AF-58D5F760DA00}" type="datetime3">
              <a:rPr lang="en-US" smtClean="0"/>
              <a:t>30 August 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2707-9BCA-42AF-879D-829514EAD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3B96-00B3-462A-A584-7D59A05F64CC}" type="datetime3">
              <a:rPr lang="en-US" smtClean="0"/>
              <a:t>30 August 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FBE4-F18B-4A7B-A296-BCFF07ADF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9F28-F9B3-4C22-AAF9-65D23418EC1E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A097-C884-4313-A19C-3B7DD418E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F9D4-E80D-400D-8F33-940408B92105}" type="datetime3">
              <a:rPr lang="en-US" smtClean="0"/>
              <a:t>30 August 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854A8-F194-428A-9513-FA7386721B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57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C9E61276-FEBC-4DC4-A5B5-F2C1E642D354}" type="datetime3">
              <a:rPr lang="en-US" smtClean="0"/>
              <a:t>30 August 2013</a:t>
            </a:fld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57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rgbClr val="FFFFFF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white">
          <a:xfrm>
            <a:off x="457200" y="685800"/>
            <a:ext cx="641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000" b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</a:rPr>
              <a:t>©OTA2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57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CCC47BF6-7E48-4FB9-87BA-A39E9647F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MS PGothic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-107" charset="0"/>
          <a:ea typeface="MS PGothic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-107" charset="0"/>
          <a:ea typeface="MS PGothic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-107" charset="0"/>
          <a:ea typeface="MS PGothic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-107" charset="0"/>
          <a:ea typeface="MS PGothic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E05C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E05C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E05C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E05C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Lucida Grande"/>
        <a:buChar char="&gt;"/>
        <a:defRPr sz="3200">
          <a:solidFill>
            <a:srgbClr val="4C4C4C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Lucida Grande"/>
        <a:buChar char="&gt;"/>
        <a:defRPr sz="2800">
          <a:solidFill>
            <a:srgbClr val="4C4C4C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Lucida Grande"/>
        <a:buChar char="&gt;"/>
        <a:defRPr sz="2400">
          <a:solidFill>
            <a:srgbClr val="4C4C4C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Lucida Grande"/>
        <a:buChar char="&gt;"/>
        <a:defRPr sz="2000">
          <a:solidFill>
            <a:srgbClr val="4C4C4C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3B3B3"/>
        </a:buClr>
        <a:buSzPct val="65000"/>
        <a:buFont typeface="Lucida Grande"/>
        <a:buChar char="&gt;"/>
        <a:defRPr sz="2000">
          <a:solidFill>
            <a:srgbClr val="4C4C4C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55576" y="1219200"/>
            <a:ext cx="7776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New Tactical Process for handling Subsequent Port Activation requests</a:t>
            </a:r>
            <a:br>
              <a:rPr kumimoji="0" lang="en-GB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</a:b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Email Template Design Specification</a:t>
            </a:r>
            <a:b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</a:b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V7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71600" y="419668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OTA facilitated a series of meetings over the period Sept-Nov’12, involving a small multilateral team of Stakeholders to develop the necessary plans and specs needed.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This Specification has been specifically developed by Dan Blankley (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BSkyB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) &amp; Rob Deane (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TalkTalk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) on behalf of industry and has been signed off by the Stakeholders in the team.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9097E-CDFB-4BF3-88D4-E38B16B6634E}" type="datetime3">
              <a:rPr lang="en-US" smtClean="0"/>
              <a:t>30 August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7B4ED-F98B-446F-AD90-F1D0D7904FC7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SUP Activation Pending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412" y="1957536"/>
            <a:ext cx="63531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87C98-7C2A-4262-9373-982BFC657E5F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058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SUP Activation With Test Fail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412" y="2029544"/>
            <a:ext cx="63531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C629F-0861-462F-9A16-1E4F4A2CE451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032125"/>
          <a:ext cx="914400" cy="792163"/>
        </p:xfrm>
        <a:graphic>
          <a:graphicData uri="http://schemas.openxmlformats.org/presentationml/2006/ole">
            <p:oleObj spid="_x0000_s1027" name="Worksheet" showAsIcon="1" r:id="rId3" imgW="914400" imgH="79236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1844824"/>
            <a:ext cx="382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Subsequent Port Activations</a:t>
            </a:r>
          </a:p>
          <a:p>
            <a:pPr algn="ctr"/>
            <a:r>
              <a:rPr lang="en-GB" u="sng" dirty="0" smtClean="0"/>
              <a:t>CSV template</a:t>
            </a:r>
            <a:endParaRPr lang="en-GB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5E3B9-6477-4C7A-855C-8C3F687A127C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78194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Scenarios to Support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96344"/>
            <a:ext cx="8291264" cy="31249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All Subsequent Port Activation Requests Involving all CP’s with the exception of BT SUP Imports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All Direct Port Request’s Between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Sky &lt;-&gt; Talk-Talk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Talk-Talk &lt;-&gt;Virgin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Virgin &lt;-&gt; Sky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Single Requests (1 Per Sheet)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Multiple Requests (Many Per Sheet – Unlimited)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B285B-B4F1-40D2-8489-88050251E5E6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778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Activation Report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43397"/>
            <a:ext cx="8229600" cy="452596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1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Telephone Number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Mandatory, Full Number Including Leading 0**, Numerical Only, No Spaces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Order Number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Non-Mandatory, 8 Character Alphanumeric*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3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Response Email Address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Non-Mandatory, Target for return of form,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local@domain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4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GCP Name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Non-Mandatory, Alphanumeric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GCP CUPID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Non-Mandatory, Numerical Contained  within GCUPID set, 3 digits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6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GCP Prefix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Non-Mandatory, Numerical, Leading 5 Obligatory.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Field 7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Name: Activation Status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Rules: Mandatory, Values [Requested, Completed RH, Completed LCP, Rejected, Pending]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*Discussion Point – This is a proposal. Can we agree this please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**Point to Note – When reading a CSV in excel it will tend to remove the leading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AF24F-B883-4900-B29F-1D74E8AF8A20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058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File Details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FileName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For A Batch Request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ActReq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_[GCP NAME]_BATCH_[Date Generated YYMMDD]_[Batch ID].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csv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For A Single Request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ActReq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_[GCP NAME]_SINGLE_[Date Generated YYMMDD]_[CLI].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csv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For Batch Requests the Batch Number is the Number of that batch sent from the GCP that day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Batch ID should be a unique identifier determined by the GCP that identifies the particular batch file.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Batch Requests with only 1 entry can use the Batch Request file name.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Single Requests cannot contain more than 1 entry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Single Requests Filename contains the CLI with the leading 0</a:t>
            </a:r>
          </a:p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3993D-4B47-4C22-997A-CCD1B20ACFBE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484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Field Completion Rules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140968"/>
            <a:ext cx="8219256" cy="31249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The inclusion of Non Mandatory Fields is to be agreed on a per CP basis.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Non Mandatory Fields should be in the CSV but left NULL to allow automated processing 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The lowest amount of data allowable would be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[Telephone Number],,,,,,[Activation Status]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06DAC-0E8F-4E5F-9364-810D24940A54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498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Additional Information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35942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 file can contain a mix of RRH, PRO and SUP Activation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 file can contain activation requests with a mixture of activation status in order to facilitate the SUP activation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If Read in a text viewer the final field is not terminated by a comma but by a new line character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Every File has to contain the field name header as described within this slide deck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7218A-F9EB-4B05-8EF3-3F028F0BF114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19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Example CSV Output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52328"/>
            <a:ext cx="8291264" cy="35569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Filename For A Batch Request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ActReq_TalkTalk_BATCH_120913_001.csv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Filename for A Single Request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ActReq_VM_SINGLE_120927_020836253764.csv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Char char="&gt;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Telephone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Number,Order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Number,Response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Email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Address,GCP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Name,GCP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 CUPID,GCP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Prefix,Activation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 Status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Lucida Grande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07" charset="-128"/>
              </a:rPr>
              <a:t>02073434857,TT937T20,robot@talktalkplc.com,TalkTalk,820,551234,Requested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07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C7819-1432-4D3F-B618-D6230810DF2C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219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Happy Path SUP Activation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412" y="2664296"/>
            <a:ext cx="63531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1A4B6-1237-4AFF-970B-B3FC234AAC1A}" type="datetime3">
              <a:rPr lang="en-US" smtClean="0"/>
              <a:t>30 August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v7</a:t>
            </a: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498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07" charset="-128"/>
              </a:rPr>
              <a:t>SUP Activation Rejection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107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412" y="2808312"/>
            <a:ext cx="6353175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TA2 template">
  <a:themeElements>
    <a:clrScheme name="OTA2-2009">
      <a:dk1>
        <a:srgbClr val="313332"/>
      </a:dk1>
      <a:lt1>
        <a:srgbClr val="FFFFFF"/>
      </a:lt1>
      <a:dk2>
        <a:srgbClr val="28303D"/>
      </a:dk2>
      <a:lt2>
        <a:srgbClr val="E5FFFF"/>
      </a:lt2>
      <a:accent1>
        <a:srgbClr val="0003FE"/>
      </a:accent1>
      <a:accent2>
        <a:srgbClr val="ED2500"/>
      </a:accent2>
      <a:accent3>
        <a:srgbClr val="28303D"/>
      </a:accent3>
      <a:accent4>
        <a:srgbClr val="646567"/>
      </a:accent4>
      <a:accent5>
        <a:srgbClr val="B3B3B3"/>
      </a:accent5>
      <a:accent6>
        <a:srgbClr val="CCCCCC"/>
      </a:accent6>
      <a:hlink>
        <a:srgbClr val="999999"/>
      </a:hlink>
      <a:folHlink>
        <a:srgbClr val="ED25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1"/>
            </a:gs>
            <a:gs pos="100000">
              <a:srgbClr val="3366FF"/>
            </a:gs>
          </a:gsLst>
          <a:lin ang="0" scaled="1"/>
        </a:gra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1"/>
            </a:gs>
            <a:gs pos="100000">
              <a:srgbClr val="3366FF"/>
            </a:gs>
          </a:gsLst>
          <a:lin ang="0" scaled="1"/>
        </a:gra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TA2 templat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A2 templat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A2 templat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A2 templat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A2 templat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A2 templat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A2 templat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A2 templat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6992</TotalTime>
  <Words>574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OTA2 template</vt:lpstr>
      <vt:lpstr>Microsoft Office Excel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Ofcom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Megan.Swalwell</dc:creator>
  <cp:lastModifiedBy>jim.reilly</cp:lastModifiedBy>
  <cp:revision>488</cp:revision>
  <dcterms:created xsi:type="dcterms:W3CDTF">2009-12-16T11:39:01Z</dcterms:created>
  <dcterms:modified xsi:type="dcterms:W3CDTF">2013-08-30T14:29:22Z</dcterms:modified>
</cp:coreProperties>
</file>